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11856" r:id="rId2"/>
    <p:sldId id="2143187630" r:id="rId3"/>
    <p:sldId id="2143187658" r:id="rId4">
      <p:extLst>
        <p:ext uri="{E3EDB536-0D56-4F60-86BA-61A60CA02DAB}">
          <p202:designTagLst xmlns:p202="http://schemas.microsoft.com/office/powerpoint/2020/02/main" xmlns="">
            <p202:designTag name="BPID" val="{C1FF077E-9176-47E1-B008-A162479F2C5D}"/>
          </p202:designTagLst>
        </p:ext>
      </p:extLst>
    </p:sldId>
    <p:sldId id="2051" r:id="rId5"/>
    <p:sldId id="270" r:id="rId6"/>
    <p:sldId id="2143187661" r:id="rId7"/>
    <p:sldId id="2143187660" r:id="rId8">
      <p:extLst>
        <p:ext uri="{E3EDB536-0D56-4F60-86BA-61A60CA02DAB}">
          <p202:designTagLst xmlns:p202="http://schemas.microsoft.com/office/powerpoint/2020/02/main" xmlns="">
            <p202:designTag name="BPID" val="{C1FF077E-9176-47E1-B008-A162479F2C5D}"/>
          </p202:designTagLst>
        </p:ext>
      </p:extLst>
    </p:sldId>
    <p:sldId id="2143187665" r:id="rId9">
      <p:extLst>
        <p:ext uri="{E3EDB536-0D56-4F60-86BA-61A60CA02DAB}">
          <p202:designTagLst xmlns:p202="http://schemas.microsoft.com/office/powerpoint/2020/02/main" xmlns="">
            <p202:designTag name="BPID" val="{012DDDBD-187A-40C8-882F-337AD3509F34}"/>
          </p202:designTagLst>
        </p:ext>
      </p:extLst>
    </p:sldId>
    <p:sldId id="2143187694" r:id="rId10">
      <p:extLst>
        <p:ext uri="{E3EDB536-0D56-4F60-86BA-61A60CA02DAB}">
          <p202:designTagLst xmlns:p202="http://schemas.microsoft.com/office/powerpoint/2020/02/main" xmlns="">
            <p202:designTag name="BPID" val="{012DDDBD-187A-40C8-882F-337AD3509F34}"/>
          </p202:designTagLst>
        </p:ext>
      </p:extLst>
    </p:sldId>
    <p:sldId id="2143187695" r:id="rId11">
      <p:extLst>
        <p:ext uri="{E3EDB536-0D56-4F60-86BA-61A60CA02DAB}">
          <p202:designTagLst xmlns:p202="http://schemas.microsoft.com/office/powerpoint/2020/02/main" xmlns="">
            <p202:designTag name="BPID" val="{012DDDBD-187A-40C8-882F-337AD3509F34}"/>
          </p202:designTagLst>
        </p:ext>
      </p:extLst>
    </p:sldId>
    <p:sldId id="2143187696" r:id="rId12">
      <p:extLst>
        <p:ext uri="{E3EDB536-0D56-4F60-86BA-61A60CA02DAB}">
          <p202:designTagLst xmlns:p202="http://schemas.microsoft.com/office/powerpoint/2020/02/main" xmlns="">
            <p202:designTag name="BPID" val="{012DDDBD-187A-40C8-882F-337AD3509F34}"/>
          </p202:designTagLst>
        </p:ext>
      </p:extLst>
    </p:sldId>
    <p:sldId id="2143187697" r:id="rId13">
      <p:extLst>
        <p:ext uri="{E3EDB536-0D56-4F60-86BA-61A60CA02DAB}">
          <p202:designTagLst xmlns:p202="http://schemas.microsoft.com/office/powerpoint/2020/02/main" xmlns="">
            <p202:designTag name="BPID" val="{012DDDBD-187A-40C8-882F-337AD3509F34}"/>
          </p202:designTagLst>
        </p:ext>
      </p:extLst>
    </p:sldId>
    <p:sldId id="2143187698" r:id="rId14">
      <p:extLst>
        <p:ext uri="{E3EDB536-0D56-4F60-86BA-61A60CA02DAB}">
          <p202:designTagLst xmlns:p202="http://schemas.microsoft.com/office/powerpoint/2020/02/main" xmlns="">
            <p202:designTag name="BPID" val="{012DDDBD-187A-40C8-882F-337AD3509F34}"/>
          </p202:designTagLst>
        </p:ext>
      </p:extLst>
    </p:sldId>
    <p:sldId id="2143187699" r:id="rId15">
      <p:extLst>
        <p:ext uri="{E3EDB536-0D56-4F60-86BA-61A60CA02DAB}">
          <p202:designTagLst xmlns:p202="http://schemas.microsoft.com/office/powerpoint/2020/02/main" xmlns="">
            <p202:designTag name="BPID" val="{012DDDBD-187A-40C8-882F-337AD3509F34}"/>
          </p202:designTagLst>
        </p:ext>
      </p:extLst>
    </p:sldId>
    <p:sldId id="2143187700" r:id="rId16">
      <p:extLst>
        <p:ext uri="{E3EDB536-0D56-4F60-86BA-61A60CA02DAB}">
          <p202:designTagLst xmlns:p202="http://schemas.microsoft.com/office/powerpoint/2020/02/main" xmlns="">
            <p202:designTag name="BPID" val="{012DDDBD-187A-40C8-882F-337AD3509F34}"/>
          </p202:designTagLst>
        </p:ext>
      </p:extLst>
    </p:sldId>
    <p:sldId id="2143187637" r:id="rId17">
      <p:extLst>
        <p:ext uri="{E3EDB536-0D56-4F60-86BA-61A60CA02DAB}">
          <p202:designTagLst xmlns:p202="http://schemas.microsoft.com/office/powerpoint/2020/02/main" xmlns="">
            <p202:designTag name="BPID" val="{012DDDBD-187A-40C8-882F-337AD3509F34}"/>
          </p202:designTagLst>
        </p:ext>
      </p:extLst>
    </p:sldId>
    <p:sldId id="2143187683" r:id="rId18"/>
    <p:sldId id="2143187682" r:id="rId19"/>
    <p:sldId id="2143187681" r:id="rId20"/>
    <p:sldId id="2143187680" r:id="rId21"/>
    <p:sldId id="2143187663" r:id="rId22"/>
    <p:sldId id="2143187634" r:id="rId23"/>
    <p:sldId id="2143187667" r:id="rId24"/>
    <p:sldId id="2143187678" r:id="rId25"/>
    <p:sldId id="2143187687" r:id="rId26"/>
    <p:sldId id="2143187668" r:id="rId27"/>
    <p:sldId id="2143187689" r:id="rId28"/>
    <p:sldId id="2143187669" r:id="rId29"/>
    <p:sldId id="2143187691" r:id="rId30"/>
    <p:sldId id="2143187670" r:id="rId31"/>
    <p:sldId id="2143187692" r:id="rId32"/>
    <p:sldId id="2143187671" r:id="rId33"/>
    <p:sldId id="2143187672" r:id="rId34"/>
    <p:sldId id="2143187676" r:id="rId35"/>
    <p:sldId id="19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B46414-5390-3950-6288-F361B3748D08}" name="Beth Pan" initials="BP" userId="S::xupa@microsoft.com::9b3f1660-e87e-453f-b97d-b091d50f56b8" providerId="AD"/>
  <p188:author id="{820D18AD-5427-6DC5-3EEE-BC2CB2DD7025}" name="Nikola Metulev" initials="NM" userId="Nikola Metulev"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D1F"/>
    <a:srgbClr val="7964CC"/>
    <a:srgbClr val="0070C0"/>
    <a:srgbClr val="D59CFF"/>
    <a:srgbClr val="243A5E"/>
    <a:srgbClr val="0E234A"/>
    <a:srgbClr val="243A5F"/>
    <a:srgbClr val="3B2E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11FE5-4299-4719-9362-2DA7C07B809D}" v="34" dt="2022-12-13T21:02:40.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12" autoAdjust="0"/>
    <p:restoredTop sz="81088" autoAdjust="0"/>
  </p:normalViewPr>
  <p:slideViewPr>
    <p:cSldViewPr snapToGrid="0">
      <p:cViewPr varScale="1">
        <p:scale>
          <a:sx n="67" d="100"/>
          <a:sy n="67" d="100"/>
        </p:scale>
        <p:origin x="60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Alejandro Gentner Polanco" userId="e2ec3db0770ae2b1" providerId="LiveId" clId="{11B11FE5-4299-4719-9362-2DA7C07B809D}"/>
    <pc:docChg chg="undo redo custSel modSld">
      <pc:chgData name="Diego Alejandro Gentner Polanco" userId="e2ec3db0770ae2b1" providerId="LiveId" clId="{11B11FE5-4299-4719-9362-2DA7C07B809D}" dt="2022-12-13T21:10:20.863" v="352" actId="20577"/>
      <pc:docMkLst>
        <pc:docMk/>
      </pc:docMkLst>
      <pc:sldChg chg="modSp mod">
        <pc:chgData name="Diego Alejandro Gentner Polanco" userId="e2ec3db0770ae2b1" providerId="LiveId" clId="{11B11FE5-4299-4719-9362-2DA7C07B809D}" dt="2022-12-13T21:03:16.738" v="104" actId="20577"/>
        <pc:sldMkLst>
          <pc:docMk/>
          <pc:sldMk cId="2581652270" sldId="11856"/>
        </pc:sldMkLst>
        <pc:spChg chg="mod">
          <ac:chgData name="Diego Alejandro Gentner Polanco" userId="e2ec3db0770ae2b1" providerId="LiveId" clId="{11B11FE5-4299-4719-9362-2DA7C07B809D}" dt="2022-12-13T21:03:00.233" v="99" actId="1076"/>
          <ac:spMkLst>
            <pc:docMk/>
            <pc:sldMk cId="2581652270" sldId="11856"/>
            <ac:spMk id="5" creationId="{00000000-0000-0000-0000-000000000000}"/>
          </ac:spMkLst>
        </pc:spChg>
        <pc:spChg chg="mod">
          <ac:chgData name="Diego Alejandro Gentner Polanco" userId="e2ec3db0770ae2b1" providerId="LiveId" clId="{11B11FE5-4299-4719-9362-2DA7C07B809D}" dt="2022-12-13T21:03:16.738" v="104" actId="20577"/>
          <ac:spMkLst>
            <pc:docMk/>
            <pc:sldMk cId="2581652270" sldId="11856"/>
            <ac:spMk id="7" creationId="{E5BBF437-D06D-BC44-B875-2D4F27C376A6}"/>
          </ac:spMkLst>
        </pc:spChg>
        <pc:picChg chg="mod">
          <ac:chgData name="Diego Alejandro Gentner Polanco" userId="e2ec3db0770ae2b1" providerId="LiveId" clId="{11B11FE5-4299-4719-9362-2DA7C07B809D}" dt="2022-12-13T21:03:03.396" v="101" actId="1076"/>
          <ac:picMkLst>
            <pc:docMk/>
            <pc:sldMk cId="2581652270" sldId="11856"/>
            <ac:picMk id="2" creationId="{14A55598-3616-F1E1-9B2F-39F2745298E5}"/>
          </ac:picMkLst>
        </pc:picChg>
      </pc:sldChg>
      <pc:sldChg chg="modNotesTx">
        <pc:chgData name="Diego Alejandro Gentner Polanco" userId="e2ec3db0770ae2b1" providerId="LiveId" clId="{11B11FE5-4299-4719-9362-2DA7C07B809D}" dt="2022-12-13T21:09:27.882" v="315" actId="6549"/>
        <pc:sldMkLst>
          <pc:docMk/>
          <pc:sldMk cId="141668143" sldId="2143187634"/>
        </pc:sldMkLst>
      </pc:sldChg>
      <pc:sldChg chg="modNotesTx">
        <pc:chgData name="Diego Alejandro Gentner Polanco" userId="e2ec3db0770ae2b1" providerId="LiveId" clId="{11B11FE5-4299-4719-9362-2DA7C07B809D}" dt="2022-12-13T07:57:44.199" v="23" actId="20577"/>
        <pc:sldMkLst>
          <pc:docMk/>
          <pc:sldMk cId="943160598" sldId="2143187637"/>
        </pc:sldMkLst>
      </pc:sldChg>
      <pc:sldChg chg="modNotesTx">
        <pc:chgData name="Diego Alejandro Gentner Polanco" userId="e2ec3db0770ae2b1" providerId="LiveId" clId="{11B11FE5-4299-4719-9362-2DA7C07B809D}" dt="2022-12-13T21:04:00.407" v="106" actId="113"/>
        <pc:sldMkLst>
          <pc:docMk/>
          <pc:sldMk cId="3881494927" sldId="2143187661"/>
        </pc:sldMkLst>
      </pc:sldChg>
      <pc:sldChg chg="modNotesTx">
        <pc:chgData name="Diego Alejandro Gentner Polanco" userId="e2ec3db0770ae2b1" providerId="LiveId" clId="{11B11FE5-4299-4719-9362-2DA7C07B809D}" dt="2022-12-13T21:05:05.842" v="138" actId="6549"/>
        <pc:sldMkLst>
          <pc:docMk/>
          <pc:sldMk cId="1853766116" sldId="2143187665"/>
        </pc:sldMkLst>
      </pc:sldChg>
      <pc:sldChg chg="modNotesTx">
        <pc:chgData name="Diego Alejandro Gentner Polanco" userId="e2ec3db0770ae2b1" providerId="LiveId" clId="{11B11FE5-4299-4719-9362-2DA7C07B809D}" dt="2022-12-13T08:00:13.862" v="67" actId="20577"/>
        <pc:sldMkLst>
          <pc:docMk/>
          <pc:sldMk cId="1924854092" sldId="2143187678"/>
        </pc:sldMkLst>
      </pc:sldChg>
      <pc:sldChg chg="modNotesTx">
        <pc:chgData name="Diego Alejandro Gentner Polanco" userId="e2ec3db0770ae2b1" providerId="LiveId" clId="{11B11FE5-4299-4719-9362-2DA7C07B809D}" dt="2022-12-13T21:09:53.493" v="316"/>
        <pc:sldMkLst>
          <pc:docMk/>
          <pc:sldMk cId="3971758652" sldId="2143187689"/>
        </pc:sldMkLst>
      </pc:sldChg>
      <pc:sldChg chg="modNotesTx">
        <pc:chgData name="Diego Alejandro Gentner Polanco" userId="e2ec3db0770ae2b1" providerId="LiveId" clId="{11B11FE5-4299-4719-9362-2DA7C07B809D}" dt="2022-12-13T21:10:20.863" v="352" actId="20577"/>
        <pc:sldMkLst>
          <pc:docMk/>
          <pc:sldMk cId="3989420723" sldId="2143187691"/>
        </pc:sldMkLst>
      </pc:sldChg>
      <pc:sldChg chg="modNotesTx">
        <pc:chgData name="Diego Alejandro Gentner Polanco" userId="e2ec3db0770ae2b1" providerId="LiveId" clId="{11B11FE5-4299-4719-9362-2DA7C07B809D}" dt="2022-12-13T08:01:14.547" v="73" actId="20577"/>
        <pc:sldMkLst>
          <pc:docMk/>
          <pc:sldMk cId="35937582" sldId="2143187692"/>
        </pc:sldMkLst>
      </pc:sldChg>
      <pc:sldChg chg="modNotesTx">
        <pc:chgData name="Diego Alejandro Gentner Polanco" userId="e2ec3db0770ae2b1" providerId="LiveId" clId="{11B11FE5-4299-4719-9362-2DA7C07B809D}" dt="2022-12-13T21:05:19.708" v="140" actId="6549"/>
        <pc:sldMkLst>
          <pc:docMk/>
          <pc:sldMk cId="2844547442" sldId="2143187694"/>
        </pc:sldMkLst>
      </pc:sldChg>
      <pc:sldChg chg="modNotesTx">
        <pc:chgData name="Diego Alejandro Gentner Polanco" userId="e2ec3db0770ae2b1" providerId="LiveId" clId="{11B11FE5-4299-4719-9362-2DA7C07B809D}" dt="2022-12-13T21:05:40.848" v="175" actId="6549"/>
        <pc:sldMkLst>
          <pc:docMk/>
          <pc:sldMk cId="1352620837" sldId="2143187695"/>
        </pc:sldMkLst>
      </pc:sldChg>
      <pc:sldChg chg="modNotesTx">
        <pc:chgData name="Diego Alejandro Gentner Polanco" userId="e2ec3db0770ae2b1" providerId="LiveId" clId="{11B11FE5-4299-4719-9362-2DA7C07B809D}" dt="2022-12-13T21:06:12.455" v="208" actId="20577"/>
        <pc:sldMkLst>
          <pc:docMk/>
          <pc:sldMk cId="833761680" sldId="2143187696"/>
        </pc:sldMkLst>
      </pc:sldChg>
      <pc:sldChg chg="modNotesTx">
        <pc:chgData name="Diego Alejandro Gentner Polanco" userId="e2ec3db0770ae2b1" providerId="LiveId" clId="{11B11FE5-4299-4719-9362-2DA7C07B809D}" dt="2022-12-13T21:06:27.628" v="212" actId="6549"/>
        <pc:sldMkLst>
          <pc:docMk/>
          <pc:sldMk cId="376462619" sldId="2143187697"/>
        </pc:sldMkLst>
      </pc:sldChg>
      <pc:sldChg chg="modNotesTx">
        <pc:chgData name="Diego Alejandro Gentner Polanco" userId="e2ec3db0770ae2b1" providerId="LiveId" clId="{11B11FE5-4299-4719-9362-2DA7C07B809D}" dt="2022-12-13T21:06:38.733" v="221" actId="6549"/>
        <pc:sldMkLst>
          <pc:docMk/>
          <pc:sldMk cId="3594896487" sldId="2143187698"/>
        </pc:sldMkLst>
      </pc:sldChg>
      <pc:sldChg chg="modNotesTx">
        <pc:chgData name="Diego Alejandro Gentner Polanco" userId="e2ec3db0770ae2b1" providerId="LiveId" clId="{11B11FE5-4299-4719-9362-2DA7C07B809D}" dt="2022-12-13T21:06:53.941" v="230" actId="6549"/>
        <pc:sldMkLst>
          <pc:docMk/>
          <pc:sldMk cId="3915760958" sldId="2143187699"/>
        </pc:sldMkLst>
      </pc:sldChg>
      <pc:sldChg chg="modNotesTx">
        <pc:chgData name="Diego Alejandro Gentner Polanco" userId="e2ec3db0770ae2b1" providerId="LiveId" clId="{11B11FE5-4299-4719-9362-2DA7C07B809D}" dt="2022-12-13T21:07:12.199" v="255" actId="20577"/>
        <pc:sldMkLst>
          <pc:docMk/>
          <pc:sldMk cId="1955474526" sldId="21431877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327DC-17CE-E341-AEB3-B1F5911D9CC2}"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F781-074E-EE42-8E80-21A05A7D9BCD}" type="slidenum">
              <a:rPr lang="en-US" smtClean="0"/>
              <a:t>‹Nº›</a:t>
            </a:fld>
            <a:endParaRPr lang="en-US"/>
          </a:p>
        </p:txBody>
      </p:sp>
    </p:spTree>
    <p:extLst>
      <p:ext uri="{BB962C8B-B14F-4D97-AF65-F5344CB8AC3E}">
        <p14:creationId xmlns:p14="http://schemas.microsoft.com/office/powerpoint/2010/main" val="318063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veloper.mozilla.org/docs/Web/Apps/Progressive/Advantages#Re-engageabl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eveloper.mozilla.org/docs/Web/Apps/Progressive/Advantages#Network_independent"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eveloper.mozilla.org/docs/Web/Apps/Progressive/Advantages#Progressive"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eveloper.mozilla.org/docs/Web/Apps/Progressive/Advantages#Safe"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eveloper.mozilla.org/Apps/Progressive/Advantages#Responsiv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eveloper.mozilla.org/Apps/Progressive/Advantages#Linkabl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https://aka.ms/learn-pwa/workshop/github.com/microsoft/workshop-library/tree/main/full/build-resume-website" TargetMode="External"/><Relationship Id="rId3" Type="http://schemas.openxmlformats.org/officeDocument/2006/relationships/hyperlink" Target="https://aka.ms/learn-pwa/workshop/edge" TargetMode="External"/><Relationship Id="rId7" Type="http://schemas.openxmlformats.org/officeDocument/2006/relationships/hyperlink" Target="https://aka.ms/learn-pwa/workshop/docs.microsoft.com/learn/modules/build-simple-websit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nodejs.org/en/" TargetMode="External"/><Relationship Id="rId5" Type="http://schemas.openxmlformats.org/officeDocument/2006/relationships/hyperlink" Target="https://git-scm.com/downloads" TargetMode="External"/><Relationship Id="rId4" Type="http://schemas.openxmlformats.org/officeDocument/2006/relationships/hyperlink" Target="https://aka.ms/learn-pwa/workshop/vscode" TargetMode="External"/><Relationship Id="rId9" Type="http://schemas.openxmlformats.org/officeDocument/2006/relationships/hyperlink" Target="https://aka.ms/learn-pwa/workshop/azure.microsoft.com/free/students/"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eveloper.mozilla.org/en-US/docs/Glossary/JS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ka.ms/learn-pwa/workshop/docs.microsoft.com/microsoft-edge/progressive-web-apps-chromium/how-to/service-worker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developer.mozilla.org/docs/Web/Apps/Progressive/Advantages#Discoverabl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eveloper.mozilla.org/docs/Web/Apps/Progressive/Advantages#Installabl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12/13/2022 3:01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5071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Reconectable</a:t>
            </a:r>
            <a:r>
              <a:rPr lang="es-MX" dirty="0"/>
              <a:t>
Las PWA pueden recibir notificaciones </a:t>
            </a:r>
            <a:r>
              <a:rPr lang="es-MX" dirty="0" err="1"/>
              <a:t>push</a:t>
            </a:r>
            <a:r>
              <a:rPr lang="es-MX" dirty="0"/>
              <a:t>, incluso cuando la aplicación no está activa.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54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Independiente de la red</a:t>
            </a:r>
            <a:endParaRPr lang="en-US" dirty="0"/>
          </a:p>
          <a:p>
            <a:r>
              <a:rPr lang="es-MX" dirty="0"/>
              <a:t>Trabajan fuera de línea y en condiciones de baja red.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38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Progresivo</a:t>
            </a:r>
            <a:r>
              <a:rPr lang="es-MX" dirty="0"/>
              <a:t>
La experiencia del usuario de estas aplicaciones aumenta o disminuye con las capacidades del dispositivo.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99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Seguro</a:t>
            </a:r>
            <a:r>
              <a:rPr lang="es-MX" dirty="0"/>
              <a:t>
La aplicación proporciona un punto final HTTPS seguro y otras protecciones para el usuario.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81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Responsivo</a:t>
            </a:r>
            <a:r>
              <a:rPr lang="es-MX" dirty="0"/>
              <a:t>
Se adaptan al tamaño de la pantalla del usuario o a la orientación y al método de entrada.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3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Enlazable</a:t>
            </a:r>
            <a:r>
              <a:rPr lang="es-MX" dirty="0"/>
              <a:t>
Puede compartir e iniciar la aplicación desde un enlace estándar.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5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Estos son algunos de los ejemplos que tenemos hoy como PWA:
</a:t>
            </a:r>
          </a:p>
          <a:p>
            <a:r>
              <a:rPr lang="es-MX" dirty="0">
                <a:solidFill>
                  <a:srgbClr val="000000"/>
                </a:solidFill>
                <a:latin typeface="Microsoft SegoeUI"/>
              </a:rPr>
              <a:t>Reddit, </a:t>
            </a:r>
            <a:r>
              <a:rPr lang="es-MX" dirty="0" err="1">
                <a:solidFill>
                  <a:srgbClr val="000000"/>
                </a:solidFill>
                <a:latin typeface="Microsoft SegoeUI"/>
              </a:rPr>
              <a:t>TikTok</a:t>
            </a:r>
            <a:r>
              <a:rPr lang="es-MX" dirty="0">
                <a:solidFill>
                  <a:srgbClr val="000000"/>
                </a:solidFill>
                <a:latin typeface="Microsoft SegoeUI"/>
              </a:rPr>
              <a:t>, Twitter
</a:t>
            </a:r>
          </a:p>
          <a:p>
            <a:r>
              <a:rPr lang="es-MX" dirty="0">
                <a:solidFill>
                  <a:srgbClr val="000000"/>
                </a:solidFill>
                <a:latin typeface="Microsoft SegoeUI"/>
              </a:rPr>
              <a:t>Y muchos más como Starbucks, Tinder, Uber, West </a:t>
            </a:r>
            <a:r>
              <a:rPr lang="es-MX" dirty="0" err="1">
                <a:solidFill>
                  <a:srgbClr val="000000"/>
                </a:solidFill>
                <a:latin typeface="Microsoft SegoeUI"/>
              </a:rPr>
              <a:t>Elm</a:t>
            </a:r>
            <a:r>
              <a:rPr lang="es-MX" dirty="0">
                <a:solidFill>
                  <a:srgbClr val="000000"/>
                </a:solidFill>
                <a:latin typeface="Microsoft SegoeUI"/>
              </a:rPr>
              <a:t>, etc.
</a:t>
            </a:r>
          </a:p>
          <a:p>
            <a:r>
              <a:rPr lang="es-MX" dirty="0">
                <a:solidFill>
                  <a:srgbClr val="000000"/>
                </a:solidFill>
                <a:latin typeface="Microsoft SegoeUI"/>
              </a:rPr>
              <a:t>Todas estas PWA comenzaron con una gran experiencia web y luego mejoraron su experiencia de rendimiento, resistencia, instalación y participación.
</a:t>
            </a:r>
            <a:endParaRPr lang="en-US" dirty="0">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t>Ahora que hablamos sobre qué es una PWA, cómo toman las mejores características de las plataformas web y nativas, cambiemos de marcha y veamos específicamente lo que Windows puede hacer con las PWA.
</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714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Debido a que las PWA combinan lo mejor de la web y las aplicaciones compiladas, hay algunos grandes beneficios que las aplicaciones web simples no pueden lograr: como trabajar sin conexión, instalarse como una aplicación, admitir capacidades nativas como notificaciones </a:t>
            </a:r>
            <a:r>
              <a:rPr lang="es-MX" b="0" i="0" dirty="0" err="1">
                <a:solidFill>
                  <a:srgbClr val="E6E6E6"/>
                </a:solidFill>
                <a:effectLst/>
                <a:latin typeface="Segoe UI"/>
                <a:cs typeface="Segoe UI"/>
              </a:rPr>
              <a:t>push</a:t>
            </a:r>
            <a:r>
              <a:rPr lang="es-MX" b="0" i="0" dirty="0">
                <a:solidFill>
                  <a:srgbClr val="E6E6E6"/>
                </a:solidFill>
                <a:effectLst/>
                <a:latin typeface="Segoe UI"/>
                <a:cs typeface="Segoe UI"/>
              </a:rPr>
              <a:t> y actualizaciones periódicas, y trabajar con características de hardware. Recuerde que estos no están restringidos solo a Windows, también puede utilizarlos en plataformas como Android e iOS.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061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Y las capacidades avanzadas que el sistema operativo de escritorio trae a la mesa son ab</a:t>
            </a:r>
            <a:r>
              <a:rPr lang="en-US" b="0" i="0" dirty="0" err="1">
                <a:solidFill>
                  <a:srgbClr val="E6E6E6"/>
                </a:solidFill>
                <a:effectLst/>
                <a:latin typeface="Segoe UI"/>
                <a:cs typeface="Segoe UI"/>
              </a:rPr>
              <a:t>undant</a:t>
            </a:r>
            <a:r>
              <a:rPr lang="en-US" b="0" i="0" dirty="0">
                <a:solidFill>
                  <a:srgbClr val="E6E6E6"/>
                </a:solidFill>
                <a:effectLst/>
                <a:latin typeface="Segoe UI"/>
                <a:cs typeface="Segoe UI"/>
              </a:rPr>
              <a:t>. Your web app now will be able to do all of these functionally: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522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Perfil</a:t>
            </a:r>
            <a:r>
              <a:rPr lang="en-US" dirty="0"/>
              <a:t> del </a:t>
            </a:r>
            <a:r>
              <a:rPr lang="en-US" dirty="0" err="1"/>
              <a:t>orador</a:t>
            </a:r>
            <a:r>
              <a:rPr lang="en-US" dirty="0"/>
              <a:t>
</a:t>
            </a:r>
          </a:p>
        </p:txBody>
      </p:sp>
      <p:sp>
        <p:nvSpPr>
          <p:cNvPr id="4" name="Slide Number Placeholder 3"/>
          <p:cNvSpPr>
            <a:spLocks noGrp="1"/>
          </p:cNvSpPr>
          <p:nvPr>
            <p:ph type="sldNum" sz="quarter" idx="5"/>
          </p:nvPr>
        </p:nvSpPr>
        <p:spPr/>
        <p:txBody>
          <a:bodyPr/>
          <a:lstStyle/>
          <a:p>
            <a:fld id="{BC1AF781-074E-EE42-8E80-21A05A7D9BCD}" type="slidenum">
              <a:rPr lang="en-US" smtClean="0"/>
              <a:t>2</a:t>
            </a:fld>
            <a:endParaRPr lang="en-US"/>
          </a:p>
        </p:txBody>
      </p:sp>
    </p:spTree>
    <p:extLst>
      <p:ext uri="{BB962C8B-B14F-4D97-AF65-F5344CB8AC3E}">
        <p14:creationId xmlns:p14="http://schemas.microsoft.com/office/powerpoint/2010/main" val="302244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¡Específicamente en Windows, las PWA son como otras aplicaciones! Pueden...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98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cs typeface="Calibri"/>
              </a:rPr>
              <a:t>Ahora que hemos tenido una breve introducción de lo que es </a:t>
            </a:r>
            <a:r>
              <a:rPr lang="es-MX" dirty="0" err="1">
                <a:cs typeface="Calibri"/>
              </a:rPr>
              <a:t>Progressive</a:t>
            </a:r>
            <a:r>
              <a:rPr lang="es-MX" dirty="0">
                <a:cs typeface="Calibri"/>
              </a:rPr>
              <a:t> Web Apps y por qué construirlas, y especialmente cómo pueden utilizar Windows como una plataforma nativa para hacer más, entremos en el núcleo del taller y realmente hagamos una PWA muy simple con algunas de las mejores herramientas que tenemos para ofrecer.
</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06187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r>
              <a:rPr lang="es-MX" dirty="0"/>
              <a:t>Un navegador web moderno como </a:t>
            </a:r>
            <a:r>
              <a:rPr lang="en-US" dirty="0">
                <a:hlinkClick r:id="rId3"/>
              </a:rPr>
              <a:t>Microsoft Edge</a:t>
            </a:r>
            <a:r>
              <a:rPr lang="es-MX" dirty="0"/>
              <a:t>. Las PWA son compatibles con la mayoría de los navegadores modernos, pero para facilitar este taller usaremos Microsoft Edge.
Un editor de código como </a:t>
            </a:r>
            <a:r>
              <a:rPr lang="en-US" dirty="0">
                <a:hlinkClick r:id="rId4"/>
              </a:rPr>
              <a:t>Visual Studio Code</a:t>
            </a:r>
            <a:r>
              <a:rPr lang="es-MX" dirty="0"/>
              <a:t>.
</a:t>
            </a:r>
            <a:r>
              <a:rPr lang="en-US" dirty="0">
                <a:hlinkClick r:id="rId5"/>
              </a:rPr>
              <a:t>Git</a:t>
            </a:r>
            <a:r>
              <a:rPr lang="es-MX" dirty="0"/>
              <a:t> para clonar soluciones de muestra.
</a:t>
            </a:r>
            <a:r>
              <a:rPr lang="en-US" dirty="0">
                <a:hlinkClick r:id="rId6"/>
              </a:rPr>
              <a:t>Node.js</a:t>
            </a:r>
            <a:r>
              <a:rPr lang="es-MX" dirty="0"/>
              <a:t> para ejecutar las soluciones de ejemplo.</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Conocimientos básicos de HTML, CSS y JavaScript. Si necesita repasar sus habilidades web, puede consultar este </a:t>
            </a:r>
            <a:r>
              <a:rPr lang="en-US" dirty="0" err="1">
                <a:hlinkClick r:id="rId7"/>
              </a:rPr>
              <a:t>este</a:t>
            </a:r>
            <a:r>
              <a:rPr lang="en-US" dirty="0">
                <a:hlinkClick r:id="rId7"/>
              </a:rPr>
              <a:t> </a:t>
            </a:r>
            <a:r>
              <a:rPr lang="en-US" dirty="0" err="1">
                <a:hlinkClick r:id="rId7"/>
              </a:rPr>
              <a:t>Módulo</a:t>
            </a:r>
            <a:r>
              <a:rPr lang="en-US" dirty="0">
                <a:hlinkClick r:id="rId7"/>
              </a:rPr>
              <a:t> de Microsoft Learn</a:t>
            </a:r>
            <a:r>
              <a:rPr lang="en-US" dirty="0"/>
              <a:t> o </a:t>
            </a:r>
            <a:r>
              <a:rPr lang="es-MX" dirty="0"/>
              <a:t>este </a:t>
            </a:r>
            <a:r>
              <a:rPr lang="en-US" dirty="0">
                <a:hlinkClick r:id="rId8"/>
              </a:rPr>
              <a:t>workshop</a:t>
            </a:r>
            <a:r>
              <a:rPr lang="es-MX" dirty="0"/>
              <a:t>.</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Una cuenta de GitHub si desea colaborar y enviar su código a un repositorio
Una cuenta de </a:t>
            </a:r>
            <a:r>
              <a:rPr lang="en-US" dirty="0">
                <a:hlinkClick r:id="rId9"/>
              </a:rPr>
              <a:t>Azure</a:t>
            </a:r>
            <a:r>
              <a:rPr lang="es-MX" dirty="0"/>
              <a:t> si desea implementar la aplicación en un punto de conexión seguro
Una cuenta Microsoft si quieres configurar un perfil de desarrollador para publicar tu aplicación en Microsoft Store en Windows.</a:t>
            </a:r>
            <a:endParaRPr lang="en-US"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22</a:t>
            </a:fld>
            <a:endParaRPr lang="en-US"/>
          </a:p>
        </p:txBody>
      </p:sp>
    </p:spTree>
    <p:extLst>
      <p:ext uri="{BB962C8B-B14F-4D97-AF65-F5344CB8AC3E}">
        <p14:creationId xmlns:p14="http://schemas.microsoft.com/office/powerpoint/2010/main" val="330997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12/13/2022 3:01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2530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Las PWA no se crean con una sola tecnología. Representan una nueva filosofía para crear aplicaciones web, que involucra algunos patrones específicos, API y otras características. No es tan obvio si una aplicación web es una PWA o no a primera vista. Una aplicación podría considerarse una PWA cuando cumple con ciertos requisitos, o implementa un conjunto de características dadas: funciona sin conexión, es instalable, es fácil de sincronizar, puede enviar notificaciones </a:t>
            </a:r>
            <a:r>
              <a:rPr lang="es-MX" dirty="0" err="1"/>
              <a:t>push</a:t>
            </a:r>
            <a:r>
              <a:rPr lang="es-MX" dirty="0"/>
              <a:t>, etc.</a:t>
            </a:r>
          </a:p>
          <a:p>
            <a:r>
              <a:rPr lang="es-MX" dirty="0"/>
              <a:t>
Hay tres funcionalidades principales que pueden ayudar a habilitar muchas de estas características de PWA.
</a:t>
            </a:r>
            <a:endParaRPr lang="en-US" dirty="0">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24</a:t>
            </a:fld>
            <a:endParaRPr lang="en-US"/>
          </a:p>
        </p:txBody>
      </p:sp>
    </p:spTree>
    <p:extLst>
      <p:ext uri="{BB962C8B-B14F-4D97-AF65-F5344CB8AC3E}">
        <p14:creationId xmlns:p14="http://schemas.microsoft.com/office/powerpoint/2010/main" val="269228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Esto es para asegurarse de que las conexiones entre el usuario, la aplicación y su servidor estén protegidas contra cualquier tercero que intente obtener acceso a datos confidenciales.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25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320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 manifiesto de aplicación web proporciona información sobre una aplicación web en un archivo de texto </a:t>
            </a:r>
            <a:r>
              <a:rPr lang="en-US" u="sng" dirty="0">
                <a:hlinkClick r:id="rId3"/>
              </a:rPr>
              <a:t>JSON</a:t>
            </a:r>
            <a:r>
              <a:rPr lang="es-MX" dirty="0"/>
              <a:t>, necesaria para que la aplicación web se descargue y se presente al usuario de manera similar a una aplicación nativa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001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27792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rPr>
              <a:t>Los Trabajadores de Servicio (</a:t>
            </a:r>
            <a:r>
              <a:rPr lang="en-US" b="0" i="0" u="none" strike="noStrike">
                <a:effectLst/>
                <a:latin typeface="-apple-system"/>
                <a:hlinkClick r:id="rId3"/>
              </a:rPr>
              <a:t>Service Workers</a:t>
            </a:r>
            <a:r>
              <a:rPr lang="en-US" b="0" i="0" u="none" strike="noStrike">
                <a:solidFill>
                  <a:srgbClr val="24292F"/>
                </a:solidFill>
                <a:effectLst/>
                <a:latin typeface="-apple-system"/>
              </a:rPr>
              <a:t>) </a:t>
            </a:r>
            <a:r>
              <a:rPr lang="es-MX" b="0" i="0" u="none" strike="noStrike">
                <a:effectLst/>
                <a:latin typeface="-apple-system"/>
              </a:rPr>
              <a:t>son </a:t>
            </a:r>
            <a:r>
              <a:rPr lang="es-MX" b="0" i="0" u="none" strike="noStrike" dirty="0">
                <a:effectLst/>
                <a:latin typeface="-apple-system"/>
              </a:rPr>
              <a:t>un tipo especial de Web </a:t>
            </a:r>
            <a:r>
              <a:rPr lang="es-MX" b="0" i="0" u="none" strike="noStrike" dirty="0" err="1">
                <a:effectLst/>
                <a:latin typeface="-apple-system"/>
              </a:rPr>
              <a:t>Worker</a:t>
            </a:r>
            <a:r>
              <a:rPr lang="es-MX" b="0" i="0" u="none" strike="noStrike" dirty="0">
                <a:effectLst/>
                <a:latin typeface="-apple-system"/>
              </a:rPr>
              <a:t> con la capacidad de interceptar, modificar y responder a todas las solicitudes de red mediante la API de búsqueda. Los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Workers</a:t>
            </a:r>
            <a:r>
              <a:rPr lang="es-MX" b="0" i="0" u="none" strike="noStrike" dirty="0">
                <a:effectLst/>
                <a:latin typeface="-apple-system"/>
              </a:rPr>
              <a:t> pueden tener acceso a la API de caché y a almacenes de datos asincrónicos del lado cliente, como </a:t>
            </a:r>
            <a:r>
              <a:rPr lang="es-MX" b="0" i="0" u="none" strike="noStrike" dirty="0" err="1">
                <a:effectLst/>
                <a:latin typeface="-apple-system"/>
              </a:rPr>
              <a:t>IndexedDB</a:t>
            </a:r>
            <a:r>
              <a:rPr lang="es-MX" b="0" i="0" u="none" strike="noStrike" dirty="0">
                <a:effectLst/>
                <a:latin typeface="-apple-system"/>
              </a:rPr>
              <a:t>, para almacenar recursos.</a:t>
            </a:r>
          </a:p>
          <a:p>
            <a:r>
              <a:rPr lang="es-MX" b="0" i="0" u="none" strike="noStrike" dirty="0">
                <a:effectLst/>
                <a:latin typeface="-apple-system"/>
              </a:rPr>
              <a:t>
Desde la perspectiva del desarrollo, hay 3 eventos del ciclo de vida que debemos manejar.</a:t>
            </a:r>
          </a:p>
          <a:p>
            <a:r>
              <a:rPr lang="es-MX" b="0" i="0" u="none" strike="noStrike" dirty="0">
                <a:effectLst/>
                <a:latin typeface="-apple-system"/>
              </a:rPr>
              <a:t>
El registro es cuando el explorador registra al trabajador de servicio, iniciando el ciclo de vida del trabajador de servicio.
La instalación se realiza cuando el explorador desencadena la instalación como primer evento para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Puede usar esto para almacenar recursos previamente en caché.
La activación es cuando el explorador envía el evento </a:t>
            </a:r>
            <a:r>
              <a:rPr lang="es-MX" b="0" i="0" u="none" strike="noStrike" dirty="0" err="1">
                <a:effectLst/>
                <a:latin typeface="-apple-system"/>
              </a:rPr>
              <a:t>activate</a:t>
            </a:r>
            <a:r>
              <a:rPr lang="es-MX" b="0" i="0" u="none" strike="noStrike" dirty="0">
                <a:effectLst/>
                <a:latin typeface="-apple-system"/>
              </a:rPr>
              <a:t> para indicar que se ha instalado el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Este trabajador de servicio ahora puede realizar acciones de limpieza y prepararse para manejar eventos funcionales.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38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Este es el aspecto final de la aplicación que construiremos después de este taller. Es una aplicación web de diario del estado de ánimo que le ayuda a realizar un seguimiento de su salud mental diaria. También aprovecha algunas características avanzadas como PWA, como que se puede instalar en plataformas nativas y trabajar sin conexión. ¡Echemos un vistazo ahora a cómo podemos lograr todo esto!
</a:t>
            </a:r>
            <a:endParaRPr lang="en-US" dirty="0"/>
          </a:p>
        </p:txBody>
      </p:sp>
      <p:sp>
        <p:nvSpPr>
          <p:cNvPr id="4" name="Slide Number Placeholder 3"/>
          <p:cNvSpPr>
            <a:spLocks noGrp="1"/>
          </p:cNvSpPr>
          <p:nvPr>
            <p:ph type="sldNum" sz="quarter" idx="5"/>
          </p:nvPr>
        </p:nvSpPr>
        <p:spPr/>
        <p:txBody>
          <a:bodyPr/>
          <a:lstStyle/>
          <a:p>
            <a:fld id="{BC1AF781-074E-EE42-8E80-21A05A7D9BCD}" type="slidenum">
              <a:rPr lang="en-US" smtClean="0"/>
              <a:t>3</a:t>
            </a:fld>
            <a:endParaRPr lang="en-US"/>
          </a:p>
        </p:txBody>
      </p:sp>
    </p:spTree>
    <p:extLst>
      <p:ext uri="{BB962C8B-B14F-4D97-AF65-F5344CB8AC3E}">
        <p14:creationId xmlns:p14="http://schemas.microsoft.com/office/powerpoint/2010/main" val="336828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6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24292F"/>
                </a:solidFill>
                <a:effectLst/>
                <a:latin typeface="-apple-system"/>
              </a:rPr>
              <a:t>Hay un puñado de opciones de controlador que puede pasar a </a:t>
            </a:r>
            <a:r>
              <a:rPr lang="es-MX" b="0" i="0" dirty="0" err="1">
                <a:solidFill>
                  <a:srgbClr val="24292F"/>
                </a:solidFill>
                <a:effectLst/>
                <a:latin typeface="-apple-system"/>
              </a:rPr>
              <a:t>runtimeCaching</a:t>
            </a:r>
            <a:r>
              <a:rPr lang="es-MX" b="0" i="0" dirty="0">
                <a:solidFill>
                  <a:srgbClr val="24292F"/>
                </a:solidFill>
                <a:effectLst/>
                <a:latin typeface="-apple-system"/>
              </a:rPr>
              <a:t> como parte de la configuración de </a:t>
            </a:r>
            <a:r>
              <a:rPr lang="es-MX" b="0" i="0" dirty="0" err="1">
                <a:solidFill>
                  <a:srgbClr val="24292F"/>
                </a:solidFill>
                <a:effectLst/>
                <a:latin typeface="-apple-system"/>
              </a:rPr>
              <a:t>VitePWA</a:t>
            </a:r>
            <a:r>
              <a:rPr lang="es-MX" b="0" i="0" dirty="0">
                <a:solidFill>
                  <a:srgbClr val="24292F"/>
                </a:solidFill>
                <a:effectLst/>
                <a:latin typeface="-apple-system"/>
              </a:rPr>
              <a:t>. La estrategia </a:t>
            </a:r>
            <a:r>
              <a:rPr lang="es-MX" b="0" i="0" dirty="0" err="1">
                <a:solidFill>
                  <a:srgbClr val="24292F"/>
                </a:solidFill>
                <a:effectLst/>
                <a:latin typeface="-apple-system"/>
              </a:rPr>
              <a:t>CacheFirst</a:t>
            </a:r>
            <a:r>
              <a:rPr lang="es-MX" b="0" i="0" dirty="0">
                <a:solidFill>
                  <a:srgbClr val="24292F"/>
                </a:solidFill>
                <a:effectLst/>
                <a:latin typeface="-apple-system"/>
              </a:rPr>
              <a:t> es una de ellas. PWA Studio utiliza esta estrategia de forma predeterminada y habilita la compatibilidad sin conexión. </a:t>
            </a:r>
          </a:p>
          <a:p>
            <a:r>
              <a:rPr lang="es-MX" b="0" i="0" dirty="0">
                <a:solidFill>
                  <a:srgbClr val="24292F"/>
                </a:solidFill>
                <a:effectLst/>
                <a:latin typeface="-apple-system"/>
              </a:rPr>
              <a:t>
Para las solicitudes coincidentes, el proceso es el siguiente:</a:t>
            </a:r>
          </a:p>
          <a:p>
            <a:pPr marL="0" indent="0">
              <a:buFont typeface="+mj-lt"/>
              <a:buNone/>
            </a:pPr>
            <a:r>
              <a:rPr lang="es-MX" b="0" i="0" dirty="0">
                <a:solidFill>
                  <a:srgbClr val="24292F"/>
                </a:solidFill>
                <a:effectLst/>
                <a:latin typeface="-apple-system"/>
              </a:rPr>
              <a:t>
La solicitud llega a la memoria caché. Si el recurso está en la memoria caché, sírvelo desde allí.
Si la solicitud no está en la caché, vaya a la red.
Una vez finalizada la solicitud de red, agréguela a la memoria caché y, a continuación, devuelva la respuesta de la red.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4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56973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1074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1AF781-074E-EE42-8E80-21A05A7D9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37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12/13/2022 3:01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4433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orden del día de hoy incluye:
</a:t>
            </a:r>
            <a:endParaRPr lang="en-US" dirty="0"/>
          </a:p>
        </p:txBody>
      </p:sp>
      <p:sp>
        <p:nvSpPr>
          <p:cNvPr id="4" name="Slide Number Placeholder 3"/>
          <p:cNvSpPr>
            <a:spLocks noGrp="1"/>
          </p:cNvSpPr>
          <p:nvPr>
            <p:ph type="sldNum" sz="quarter" idx="5"/>
          </p:nvPr>
        </p:nvSpPr>
        <p:spPr/>
        <p:txBody>
          <a:bodyPr/>
          <a:lstStyle/>
          <a:p>
            <a:fld id="{BD4139EC-762A-FA46-A9FC-EBDB3339B66E}" type="slidenum">
              <a:rPr lang="en-US" smtClean="0"/>
              <a:t>4</a:t>
            </a:fld>
            <a:endParaRPr lang="en-US"/>
          </a:p>
        </p:txBody>
      </p:sp>
    </p:spTree>
    <p:extLst>
      <p:ext uri="{BB962C8B-B14F-4D97-AF65-F5344CB8AC3E}">
        <p14:creationId xmlns:p14="http://schemas.microsoft.com/office/powerpoint/2010/main" val="115838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0" i="0" dirty="0">
                <a:solidFill>
                  <a:srgbClr val="E6E6E6"/>
                </a:solidFill>
                <a:effectLst/>
                <a:latin typeface="Segoe UI" panose="020B0502040204020203" pitchFamily="34" charset="0"/>
              </a:rPr>
              <a:t>Esto significa que PWA combina lo </a:t>
            </a:r>
            <a:r>
              <a:rPr lang="es-MX" b="1" i="0" dirty="0">
                <a:solidFill>
                  <a:srgbClr val="E6E6E6"/>
                </a:solidFill>
                <a:effectLst/>
                <a:latin typeface="Segoe UI" panose="020B0502040204020203" pitchFamily="34" charset="0"/>
              </a:rPr>
              <a:t>mejor de la web y las aplicaciones compiladas</a:t>
            </a:r>
            <a:r>
              <a:rPr lang="es-MX" b="0" i="0" dirty="0">
                <a:solidFill>
                  <a:srgbClr val="E6E6E6"/>
                </a:solidFill>
                <a:effectLst/>
                <a:latin typeface="Segoe UI" panose="020B0502040204020203" pitchFamily="34" charset="0"/>
              </a:rPr>
              <a:t>. </a:t>
            </a:r>
          </a:p>
          <a:p>
            <a:pPr algn="l"/>
            <a:r>
              <a:rPr lang="es-MX" b="0" i="0" dirty="0">
                <a:solidFill>
                  <a:srgbClr val="E6E6E6"/>
                </a:solidFill>
                <a:effectLst/>
                <a:latin typeface="Segoe UI" panose="020B0502040204020203" pitchFamily="34" charset="0"/>
              </a:rPr>
              <a:t>
Casi todos los navegadores modernos están detrás de PWA
</a:t>
            </a:r>
          </a:p>
          <a:p>
            <a:pPr algn="l"/>
            <a:r>
              <a:rPr lang="es-MX" b="0" i="0" dirty="0">
                <a:solidFill>
                  <a:srgbClr val="E6E6E6"/>
                </a:solidFill>
                <a:effectLst/>
                <a:latin typeface="Segoe UI" panose="020B0502040204020203" pitchFamily="34" charset="0"/>
              </a:rPr>
              <a:t>Las PWA se ejecutan en navegadores, como sitios web. 
</a:t>
            </a:r>
          </a:p>
          <a:p>
            <a:pPr algn="l"/>
            <a:r>
              <a:rPr lang="es-MX" b="0" i="0" dirty="0">
                <a:solidFill>
                  <a:srgbClr val="E6E6E6"/>
                </a:solidFill>
                <a:effectLst/>
                <a:latin typeface="Segoe UI" panose="020B0502040204020203" pitchFamily="34" charset="0"/>
              </a:rPr>
              <a:t>Pero las PWA también tienen acceso a las funciones de la aplicación; 
</a:t>
            </a:r>
          </a:p>
          <a:p>
            <a:pPr algn="l"/>
            <a:r>
              <a:rPr lang="es-MX" b="0" i="0" dirty="0">
                <a:solidFill>
                  <a:srgbClr val="E6E6E6"/>
                </a:solidFill>
                <a:effectLst/>
                <a:latin typeface="Segoe UI" panose="020B0502040204020203" pitchFamily="34" charset="0"/>
              </a:rPr>
              <a:t>Otra cosa a tener en cuenta es que las PWA tienen </a:t>
            </a:r>
            <a:r>
              <a:rPr lang="es-MX" b="1" i="0" dirty="0">
                <a:solidFill>
                  <a:srgbClr val="E6E6E6"/>
                </a:solidFill>
                <a:effectLst/>
                <a:latin typeface="Segoe UI" panose="020B0502040204020203" pitchFamily="34" charset="0"/>
              </a:rPr>
              <a:t>un costo de desarrollo multiplataforma mucho menor </a:t>
            </a:r>
            <a:r>
              <a:rPr lang="es-MX" b="0" i="0" dirty="0">
                <a:solidFill>
                  <a:srgbClr val="E6E6E6"/>
                </a:solidFill>
                <a:effectLst/>
                <a:latin typeface="Segoe UI" panose="020B0502040204020203" pitchFamily="34" charset="0"/>
              </a:rPr>
              <a:t>que las aplicaciones compiladas que requieren una base de código específica para cada plataforma, como una base de código separada para Android, iOS y para cada sistema operativo de escritorio.
</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6</a:t>
            </a:fld>
            <a:endParaRPr lang="en-US"/>
          </a:p>
        </p:txBody>
      </p:sp>
    </p:spTree>
    <p:extLst>
      <p:ext uri="{BB962C8B-B14F-4D97-AF65-F5344CB8AC3E}">
        <p14:creationId xmlns:p14="http://schemas.microsoft.com/office/powerpoint/2010/main" val="248502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MX" dirty="0">
                <a:solidFill>
                  <a:srgbClr val="000000"/>
                </a:solidFill>
                <a:latin typeface="Microsoft SegoeUI"/>
              </a:rPr>
              <a:t>Aquí hay una breve obra de arte que explica qué es PWA: en la parte superior como sitios web y en la parte inferior como aplicaciones específicas de la plataforma. Solía haber una línea distinta que los separaba. Las aplicaciones web progresivas (PWA) toman lo mejor de ambos mundos, proporcionan acceso a tecnologías web abiertas y, a su vez, proporcionan interoperabilidad multiplataforma. Las PWA proporcionan a los usuarios una experiencia similar a una aplicación personalizada para sus dispositivos.
</a:t>
            </a:r>
            <a:endParaRPr lang="en-US" dirty="0">
              <a:solidFill>
                <a:srgbClr val="000000"/>
              </a:solidFill>
              <a:latin typeface="Microsoft SegoeUI"/>
            </a:endParaRPr>
          </a:p>
          <a:p>
            <a:pPr marL="0" marR="0" lvl="0" indent="0" algn="l" defTabSz="914400">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7</a:t>
            </a:fld>
            <a:endParaRPr lang="en-US"/>
          </a:p>
        </p:txBody>
      </p:sp>
    </p:spTree>
    <p:extLst>
      <p:ext uri="{BB962C8B-B14F-4D97-AF65-F5344CB8AC3E}">
        <p14:creationId xmlns:p14="http://schemas.microsoft.com/office/powerpoint/2010/main" val="387149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Entonces, ¿por qué queremos construir </a:t>
            </a:r>
            <a:r>
              <a:rPr lang="es-MX" dirty="0" err="1">
                <a:solidFill>
                  <a:srgbClr val="000000"/>
                </a:solidFill>
                <a:latin typeface="Microsoft SegoeUI"/>
              </a:rPr>
              <a:t>PWAs</a:t>
            </a:r>
            <a:r>
              <a:rPr lang="es-MX" dirty="0">
                <a:solidFill>
                  <a:srgbClr val="000000"/>
                </a:solidFill>
                <a:latin typeface="Microsoft SegoeUI"/>
              </a:rPr>
              <a:t>?</a:t>
            </a:r>
          </a:p>
          <a:p>
            <a:r>
              <a:rPr lang="es-MX" dirty="0">
                <a:solidFill>
                  <a:srgbClr val="000000"/>
                </a:solidFill>
                <a:latin typeface="Microsoft SegoeUI"/>
              </a:rPr>
              <a:t>
Estas son algunas de las razones más emocionantes:
</a:t>
            </a:r>
          </a:p>
          <a:p>
            <a:r>
              <a:rPr lang="en-US" dirty="0">
                <a:hlinkClick r:id="rId3"/>
              </a:rPr>
              <a:t>Detectable</a:t>
            </a:r>
            <a:r>
              <a:rPr lang="es-MX" dirty="0">
                <a:solidFill>
                  <a:srgbClr val="000000"/>
                </a:solidFill>
                <a:latin typeface="Microsoft SegoeUI"/>
              </a:rPr>
              <a:t>
La aplicación se puede detectar desde los resultados de búsqueda web y las tiendas de aplicaciones compatibles.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Instalable</a:t>
            </a:r>
            <a:endParaRPr lang="en-US" dirty="0"/>
          </a:p>
          <a:p>
            <a:r>
              <a:rPr lang="es-MX" dirty="0"/>
              <a:t>Se pueden anclar e iniciar desde la pantalla de inicio, el menú Inicio y la barra de tareas. Al igual que otras aplicaciones nativas.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3:01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3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57EC-1F4E-7C4C-A4D4-5F94791DB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4F365-F7C8-0945-8910-D643BBA45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D141AB-386E-D940-9354-7560A18A1057}"/>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90BB7AD0-5BB9-3A48-BAD9-9938A52C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BE1F6-217C-7040-A10C-9780DE3699A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6823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FA56-5A8E-F34F-8768-2249AE85A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2913CE-7989-DB4B-92D7-B574407A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59B7-A8B5-4F47-A8EE-5AB143534172}"/>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2F28EFB0-792B-C24C-93A9-4853A0B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7663B-8AEF-6746-BC37-61A19758A8BD}"/>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4366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C76F4-0109-4541-A419-E09DC6950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216D0-F80C-AC4D-AEB8-A6F5304E6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64EC2-B3BA-C24C-82F2-A33B79D77CEF}"/>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2F3540F8-4FAB-0649-A17C-3F7B2602A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455F7-4C6A-BD44-B1BC-59BBBEE0D04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401958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824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8312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60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43445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66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A5DB-03D6-1646-B587-53C912E3C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5A80F-2C4A-834D-A2B4-C7F5FC4A57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CA583-EE43-404F-9F6A-0AA1181C04EF}"/>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11344866-FBA4-464C-AE5C-D392C0F4F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F9428-5BE2-454C-9172-DC00E09031CE}"/>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732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F49D-35C3-6340-A5CF-BB23C436E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91D2D1-298C-D843-9A58-0EE09D3B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0B043-4A09-9C45-9AD9-4E6E1CC6888B}"/>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8B9DCED6-A5CF-B242-B886-5B6F0F3E1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9EA7E-353F-0446-8FDD-FFB3DC2AEDDC}"/>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04570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D04D-B1C6-364A-98B3-61685973B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B4F74-66FD-D745-8457-285343EA6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4C619F-EA56-DA40-936F-D13A6851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CD94-E7C5-F549-94F2-7A6BF5867C5D}"/>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1EB04A2F-7362-2C49-9808-F922F1643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BF6F1-0028-E240-9FD2-452CE2051C42}"/>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50263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619A-1D23-1343-896E-B4CFCDA088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926A2-5150-EA4B-AB40-43F9A7A4A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2E5B6-8D0E-9A4F-9714-149A177C7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3CBD1-C9A5-8041-926B-72EF6F04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C9CA8C-ABAD-B145-BACC-933495625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8F879-E6C0-4C42-BDA5-8B1A2990CA01}"/>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8" name="Footer Placeholder 7">
            <a:extLst>
              <a:ext uri="{FF2B5EF4-FFF2-40B4-BE49-F238E27FC236}">
                <a16:creationId xmlns:a16="http://schemas.microsoft.com/office/drawing/2014/main" id="{0562B172-3831-CC42-ADEF-2FCE589D0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C0BBB-D82C-C14E-8278-CBB35FBE463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5799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4479-50EF-C04B-8BAB-47F94F5CEA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A72CEE-9046-E64B-9672-B2FF11540755}"/>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4" name="Footer Placeholder 3">
            <a:extLst>
              <a:ext uri="{FF2B5EF4-FFF2-40B4-BE49-F238E27FC236}">
                <a16:creationId xmlns:a16="http://schemas.microsoft.com/office/drawing/2014/main" id="{2899B006-1956-E14D-8E88-6C5A9F9CE2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21FD8E-41F5-CF4E-B828-C6BD7F03FD1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6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1016E-6448-4A41-9B47-3E704E9C8FE5}"/>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3" name="Footer Placeholder 2">
            <a:extLst>
              <a:ext uri="{FF2B5EF4-FFF2-40B4-BE49-F238E27FC236}">
                <a16:creationId xmlns:a16="http://schemas.microsoft.com/office/drawing/2014/main" id="{477D7579-AEA5-7944-BB6A-AD36145AA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B743C-9549-404D-97E8-DEAB5901AFBA}"/>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3069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E9AF-0657-3C41-A300-F354A0070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8626F-63C4-484D-BEEA-6EA92D581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B9C1F-DE67-F344-B46E-0C114D235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2E77F-50B9-B740-AE1F-6E3605A15F5B}"/>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652E5E9C-190D-2141-BD1D-103A153FC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38956-F98F-7D45-AFCD-6DFC26521B2F}"/>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7465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3736-285B-FC4B-923D-DA2B69A56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3E8738-FD8A-AD41-B132-0446B2E983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75066-A6DE-6F4E-9DB0-276B0787D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0245C-EA2C-4749-9E6D-AB585589F719}"/>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65057431-A093-0F44-B699-CD4CE7458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5BE5C-1B99-8748-A70D-C84145FAA900}"/>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7996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231BB-44A3-2349-A4B1-AA99776F1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71CBA-3F11-9945-8418-ED74268EE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4135B-7081-2342-9965-B75BC1545D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E51FDD8D-EE93-424D-9B7E-B7939950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DD28A4-37EA-9945-8366-E4D112A46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A457A-9002-5C4F-BAA4-B569A6822023}" type="slidenum">
              <a:rPr lang="en-US" smtClean="0"/>
              <a:t>‹Nº›</a:t>
            </a:fld>
            <a:endParaRPr lang="en-US"/>
          </a:p>
        </p:txBody>
      </p:sp>
    </p:spTree>
    <p:extLst>
      <p:ext uri="{BB962C8B-B14F-4D97-AF65-F5344CB8AC3E}">
        <p14:creationId xmlns:p14="http://schemas.microsoft.com/office/powerpoint/2010/main" val="646154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letsencrypt.org/doc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eb.dev/learn/pwa/"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developer.mozilla.org/en-US/docs/Web/Progressive_web_apps" TargetMode="External"/><Relationship Id="rId5" Type="http://schemas.openxmlformats.org/officeDocument/2006/relationships/hyperlink" Target="https://aka.ms/learn-pwa/30Days-blog" TargetMode="External"/><Relationship Id="rId4" Type="http://schemas.openxmlformats.org/officeDocument/2006/relationships/hyperlink" Target="https://aka.ms/learn-pwa/workshop/edge-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05C6773-E0DA-1B49-A4C8-7D30920AD31A}"/>
              </a:ext>
            </a:extLst>
          </p:cNvPr>
          <p:cNvSpPr/>
          <p:nvPr/>
        </p:nvSpPr>
        <p:spPr>
          <a:xfrm>
            <a:off x="261256" y="2755075"/>
            <a:ext cx="8094723" cy="2410691"/>
          </a:xfrm>
          <a:prstGeom prst="roundRect">
            <a:avLst>
              <a:gd name="adj" fmla="val 3537"/>
            </a:avLst>
          </a:prstGeom>
          <a:solidFill>
            <a:schemeClr val="bg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p:nvPr>
        </p:nvSpPr>
        <p:spPr>
          <a:xfrm>
            <a:off x="1802819" y="4061237"/>
            <a:ext cx="5738541" cy="1523494"/>
          </a:xfrm>
        </p:spPr>
        <p:txBody>
          <a:bodyPr vert="horz" wrap="square" lIns="0" tIns="0" rIns="0" bIns="0" rtlCol="0" anchor="t">
            <a:spAutoFit/>
          </a:bodyPr>
          <a:lstStyle/>
          <a:p>
            <a:r>
              <a:rPr lang="en-US" dirty="0">
                <a:cs typeface="Segoe UI"/>
              </a:rPr>
              <a:t>Beth Pan </a:t>
            </a:r>
            <a:endParaRPr lang="en-US" dirty="0"/>
          </a:p>
          <a:p>
            <a:r>
              <a:rPr lang="en-US" dirty="0"/>
              <a:t>SWE | APS | Microsoft</a:t>
            </a:r>
          </a:p>
          <a:p>
            <a:r>
              <a:rPr lang="en-US" dirty="0"/>
              <a:t>@beth_panx</a:t>
            </a:r>
          </a:p>
          <a:p>
            <a:endParaRPr lang="en-US" dirty="0"/>
          </a:p>
          <a:p>
            <a:endParaRPr lang="en-US" dirty="0"/>
          </a:p>
        </p:txBody>
      </p:sp>
      <p:sp>
        <p:nvSpPr>
          <p:cNvPr id="7" name="Title 6">
            <a:extLst>
              <a:ext uri="{FF2B5EF4-FFF2-40B4-BE49-F238E27FC236}">
                <a16:creationId xmlns:a16="http://schemas.microsoft.com/office/drawing/2014/main" id="{E5BBF437-D06D-BC44-B875-2D4F27C376A6}"/>
              </a:ext>
            </a:extLst>
          </p:cNvPr>
          <p:cNvSpPr>
            <a:spLocks noGrp="1"/>
          </p:cNvSpPr>
          <p:nvPr>
            <p:ph type="title"/>
          </p:nvPr>
        </p:nvSpPr>
        <p:spPr>
          <a:xfrm>
            <a:off x="584200" y="2845546"/>
            <a:ext cx="7668260" cy="997196"/>
          </a:xfrm>
        </p:spPr>
        <p:txBody>
          <a:bodyPr/>
          <a:lstStyle/>
          <a:p>
            <a:r>
              <a:rPr lang="en-US" dirty="0">
                <a:ln w="3175">
                  <a:noFill/>
                </a:ln>
              </a:rPr>
              <a:t>Taller: </a:t>
            </a:r>
            <a:r>
              <a:rPr lang="es-MX" dirty="0">
                <a:ln w="3175">
                  <a:noFill/>
                </a:ln>
              </a:rPr>
              <a:t>Construyendo un diario de estado de ánimo como una PWA</a:t>
            </a:r>
            <a:endParaRPr lang="en-US" dirty="0"/>
          </a:p>
        </p:txBody>
      </p:sp>
      <p:pic>
        <p:nvPicPr>
          <p:cNvPr id="2" name="Picture 1" descr="A picture containing text, vector graphics&#10;&#10;Description automatically generated">
            <a:extLst>
              <a:ext uri="{FF2B5EF4-FFF2-40B4-BE49-F238E27FC236}">
                <a16:creationId xmlns:a16="http://schemas.microsoft.com/office/drawing/2014/main" id="{14A55598-3616-F1E1-9B2F-39F2745298E5}"/>
              </a:ext>
            </a:extLst>
          </p:cNvPr>
          <p:cNvPicPr>
            <a:picLocks noChangeAspect="1"/>
          </p:cNvPicPr>
          <p:nvPr/>
        </p:nvPicPr>
        <p:blipFill>
          <a:blip r:embed="rId4"/>
          <a:stretch>
            <a:fillRect/>
          </a:stretch>
        </p:blipFill>
        <p:spPr>
          <a:xfrm>
            <a:off x="509410" y="3947829"/>
            <a:ext cx="1064783" cy="1217937"/>
          </a:xfrm>
          <a:prstGeom prst="rect">
            <a:avLst/>
          </a:prstGeom>
        </p:spPr>
      </p:pic>
    </p:spTree>
    <p:extLst>
      <p:ext uri="{BB962C8B-B14F-4D97-AF65-F5344CB8AC3E}">
        <p14:creationId xmlns:p14="http://schemas.microsoft.com/office/powerpoint/2010/main" val="25816522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84289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4A3AC53C-A24C-697A-EF54-1950700C183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35262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79575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286709"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8D5FFABF-D4BB-9B17-F573-D7AE63B3365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83376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02306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1547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C06504DD-03C5-CBCD-5C58-65C357B0439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764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1168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96619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14019748-403E-DB8B-7636-54490DF4F5CA}"/>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59489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50312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5307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1A2CE74-EE2F-A4B6-AE17-46AD3834B576}"/>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91576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 </a:t>
            </a:r>
            <a:r>
              <a:rPr lang="en-US" sz="3200" spc="-50" dirty="0">
                <a:ln w="3175">
                  <a:noFill/>
                </a:ln>
                <a:latin typeface="Calibri Light" panose="020F0302020204030204"/>
                <a:cs typeface="Segoe UI" pitchFamily="34" charset="0"/>
              </a:rPr>
              <a:t>Detectable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34222"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effectLst/>
                <a:uLnTx/>
                <a:uFillTx/>
                <a:latin typeface="Calibri Light" panose="020F0302020204030204"/>
                <a:ea typeface="+mn-ea"/>
                <a:cs typeface="Segoe UI" pitchFamily="34" charset="0"/>
              </a:rPr>
              <a:t>📐 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Enlazable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EC6661C-BA60-E38C-256C-42BB6CF8D28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95547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37794" y="1808328"/>
            <a:ext cx="3458570" cy="3241344"/>
          </a:xfrm>
          <a:prstGeom prst="rect">
            <a:avLst/>
          </a:prstGeom>
        </p:spPr>
        <p:txBody>
          <a:bodyPr vert="horz" lIns="91440" tIns="45720" rIns="91440" bIns="45720" rtlCol="0" anchor="b">
            <a:normAutofit/>
          </a:bodyPr>
          <a:lstStyle/>
          <a:p>
            <a:pPr marR="0" lvl="0" indent="0" fontAlgn="auto">
              <a:lnSpc>
                <a:spcPct val="90000"/>
              </a:lnSpc>
              <a:spcBef>
                <a:spcPct val="0"/>
              </a:spcBef>
              <a:spcAft>
                <a:spcPts val="600"/>
              </a:spcAft>
              <a:buClrTx/>
              <a:buSzPct val="90000"/>
              <a:tabLst/>
              <a:defRPr/>
            </a:pPr>
            <a:r>
              <a:rPr lang="es-MX" sz="5400" spc="-50" dirty="0">
                <a:ln w="3175">
                  <a:noFill/>
                </a:ln>
                <a:solidFill>
                  <a:srgbClr val="7964CC"/>
                </a:solidFill>
                <a:latin typeface="+mj-lt"/>
                <a:cs typeface="Segoe UI" pitchFamily="34" charset="0"/>
              </a:rPr>
              <a:t>PWA en el mundo real
</a:t>
            </a:r>
            <a:endParaRPr lang="en-US" sz="5400" spc="-50" dirty="0">
              <a:ln w="3175">
                <a:noFill/>
              </a:ln>
              <a:solidFill>
                <a:srgbClr val="7964CC"/>
              </a:solidFill>
              <a:latin typeface="+mj-lt"/>
              <a:cs typeface="Segoe UI" pitchFamily="34" charset="0"/>
            </a:endParaRPr>
          </a:p>
        </p:txBody>
      </p:sp>
      <p:sp>
        <p:nvSpPr>
          <p:cNvPr id="8259" name="Rectangle 78">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Screenshot 1">
            <a:extLst>
              <a:ext uri="{FF2B5EF4-FFF2-40B4-BE49-F238E27FC236}">
                <a16:creationId xmlns:a16="http://schemas.microsoft.com/office/drawing/2014/main" id="{3CF9BCE2-F0D0-054E-AA6B-834DC1D23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432"/>
          <a:stretch/>
        </p:blipFill>
        <p:spPr bwMode="auto">
          <a:xfrm>
            <a:off x="5384906" y="599137"/>
            <a:ext cx="6044514" cy="318129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D726940-E6CD-784B-9241-A3C8A8F03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770" b="-3"/>
          <a:stretch/>
        </p:blipFill>
        <p:spPr bwMode="auto">
          <a:xfrm>
            <a:off x="5388750" y="3964795"/>
            <a:ext cx="2926080" cy="2001664"/>
          </a:xfrm>
          <a:prstGeom prst="rect">
            <a:avLst/>
          </a:prstGeom>
          <a:extLst>
            <a:ext uri="{909E8E84-426E-40DD-AFC4-6F175D3DCCD1}">
              <a14:hiddenFill xmlns:a14="http://schemas.microsoft.com/office/drawing/2010/main">
                <a:solidFill>
                  <a:srgbClr val="FFFFFF"/>
                </a:solidFill>
              </a14:hiddenFill>
            </a:ext>
          </a:extLst>
        </p:spPr>
      </p:pic>
      <p:pic>
        <p:nvPicPr>
          <p:cNvPr id="2" name="Picture 1" descr="Graphical user interface, text, application&#10;&#10;Description automatically generated">
            <a:extLst>
              <a:ext uri="{FF2B5EF4-FFF2-40B4-BE49-F238E27FC236}">
                <a16:creationId xmlns:a16="http://schemas.microsoft.com/office/drawing/2014/main" id="{FD024B9F-DC81-D045-AC67-78F175DF4AAA}"/>
              </a:ext>
            </a:extLst>
          </p:cNvPr>
          <p:cNvPicPr>
            <a:picLocks noChangeAspect="1"/>
          </p:cNvPicPr>
          <p:nvPr/>
        </p:nvPicPr>
        <p:blipFill rotWithShape="1">
          <a:blip r:embed="rId5"/>
          <a:srcRect l="7539" r="4" b="4"/>
          <a:stretch/>
        </p:blipFill>
        <p:spPr>
          <a:xfrm>
            <a:off x="8507184" y="3964795"/>
            <a:ext cx="2926080" cy="2001664"/>
          </a:xfrm>
          <a:prstGeom prst="rect">
            <a:avLst/>
          </a:prstGeom>
        </p:spPr>
      </p:pic>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4316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930402"/>
            <a:ext cx="911300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BR" dirty="0">
                <a:cs typeface="Segoe UI"/>
              </a:rPr>
              <a:t>Parte II: PWA + Plataformas nativas (Windows)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8E4261D3-C246-CFE8-70BC-B009FF886B9A}"/>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22634259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17247" y="1648709"/>
            <a:ext cx="3458570" cy="3241344"/>
          </a:xfrm>
          <a:prstGeom prst="rect">
            <a:avLst/>
          </a:prstGeom>
        </p:spPr>
        <p:txBody>
          <a:bodyPr vert="horz" lIns="91440" tIns="45720" rIns="91440" bIns="45720" rtlCol="0" anchor="b">
            <a:normAutofit fontScale="85000" lnSpcReduction="2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sz="54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PWA combina lo mejor de la web y aplicaciones compiladas</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488512" y="1930553"/>
            <a:ext cx="5840133" cy="3046988"/>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Una PWA aún puede funcionar cuando el dispositivo está fuera de línea.
Las PWA se pueden instalar en el sistema operativo.
Las PWA admiten notificaciones </a:t>
            </a:r>
            <a:r>
              <a:rPr lang="es-MX" sz="2400" dirty="0" err="1">
                <a:solidFill>
                  <a:srgbClr val="020D1F"/>
                </a:solidFill>
                <a:latin typeface="Calibri Light" panose="020F0302020204030204"/>
                <a:cs typeface="Segoe UI" panose="020B0502040204020203" pitchFamily="34" charset="0"/>
              </a:rPr>
              <a:t>push</a:t>
            </a:r>
            <a:r>
              <a:rPr lang="es-MX" sz="2400" dirty="0">
                <a:solidFill>
                  <a:srgbClr val="020D1F"/>
                </a:solidFill>
                <a:latin typeface="Calibri Light" panose="020F0302020204030204"/>
                <a:cs typeface="Segoe UI" panose="020B0502040204020203" pitchFamily="34" charset="0"/>
              </a:rPr>
              <a:t> y actualizaciones periódicas.
Las PWA pueden acceder a las funciones de hardware.</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8198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832613" y="1808328"/>
            <a:ext cx="3458570" cy="324134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Integración profunda con el sistema operativo de escritorio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38321" y="476425"/>
            <a:ext cx="5740516" cy="5632311"/>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Manejar archivos.
Comparte contenido con otras aplicaciones.
Acceda al portapapeles.
Sincronice datos y obtenga recursos en segundo plano.
Acceda al hardware del dispositivo, como Bluetooth y USB.
Almacenar contenido en bases de datos.
Aproveche los gráficos acelerados por hardware.
Utilice diseños, animaciones y filtros CSS para crear diseños avanzados.
Ejecute código de rendimiento casi compilado con </a:t>
            </a:r>
            <a:r>
              <a:rPr lang="es-MX" sz="2400" dirty="0" err="1">
                <a:solidFill>
                  <a:srgbClr val="020D1F"/>
                </a:solidFill>
                <a:latin typeface="Calibri Light" panose="020F0302020204030204"/>
                <a:cs typeface="Segoe UI" panose="020B0502040204020203" pitchFamily="34" charset="0"/>
              </a:rPr>
              <a:t>WebAssembly</a:t>
            </a:r>
            <a:r>
              <a:rPr lang="es-MX" sz="2400" dirty="0">
                <a:solidFill>
                  <a:srgbClr val="020D1F"/>
                </a:solidFill>
                <a:latin typeface="Calibri Light" panose="020F0302020204030204"/>
                <a:cs typeface="Segoe UI" panose="020B0502040204020203" pitchFamily="34" charset="0"/>
              </a:rPr>
              <a:t>.</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332919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person smiling for the camera&#10;&#10;Description automatically generated">
            <a:extLst>
              <a:ext uri="{FF2B5EF4-FFF2-40B4-BE49-F238E27FC236}">
                <a16:creationId xmlns:a16="http://schemas.microsoft.com/office/drawing/2014/main" id="{A23CE365-85AD-7A4E-9CE1-008310C7BA45}"/>
              </a:ext>
            </a:extLst>
          </p:cNvPr>
          <p:cNvPicPr>
            <a:picLocks noChangeAspect="1"/>
          </p:cNvPicPr>
          <p:nvPr/>
        </p:nvPicPr>
        <p:blipFill>
          <a:blip r:embed="rId4"/>
          <a:stretch>
            <a:fillRect/>
          </a:stretch>
        </p:blipFill>
        <p:spPr>
          <a:xfrm>
            <a:off x="4602551" y="1172253"/>
            <a:ext cx="2403891" cy="2403891"/>
          </a:xfrm>
          <a:prstGeom prst="ellipse">
            <a:avLst/>
          </a:prstGeom>
          <a:noFill/>
          <a:effectLst>
            <a:outerShdw blurRad="127000" algn="ctr" rotWithShape="0">
              <a:prstClr val="black">
                <a:alpha val="40000"/>
              </a:prstClr>
            </a:outerShdw>
          </a:effectLst>
        </p:spPr>
      </p:pic>
      <p:pic>
        <p:nvPicPr>
          <p:cNvPr id="6148" name="Picture 4" descr="Microsoft logo | Logok">
            <a:extLst>
              <a:ext uri="{FF2B5EF4-FFF2-40B4-BE49-F238E27FC236}">
                <a16:creationId xmlns:a16="http://schemas.microsoft.com/office/drawing/2014/main" id="{2A4BBAFD-C4EC-2843-8D4F-453708D96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5" t="23354" r="31525" b="30974"/>
          <a:stretch/>
        </p:blipFill>
        <p:spPr bwMode="auto">
          <a:xfrm>
            <a:off x="4402409" y="4350421"/>
            <a:ext cx="433662" cy="4020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6F87D8-1241-394D-8AB3-065CCC86587A}"/>
              </a:ext>
            </a:extLst>
          </p:cNvPr>
          <p:cNvSpPr txBox="1"/>
          <p:nvPr/>
        </p:nvSpPr>
        <p:spPr>
          <a:xfrm>
            <a:off x="4920153" y="4454423"/>
            <a:ext cx="2298403" cy="276999"/>
          </a:xfrm>
          <a:prstGeom prst="rect">
            <a:avLst/>
          </a:prstGeom>
          <a:noFill/>
        </p:spPr>
        <p:txBody>
          <a:bodyPr wrap="square" lIns="0" tIns="0" rIns="0" bIns="0" rtlCol="0">
            <a:spAutoFit/>
          </a:bodyPr>
          <a:lstStyle/>
          <a:p>
            <a:pPr algn="l"/>
            <a:r>
              <a:rPr lang="en-US" spc="-50" dirty="0">
                <a:ln w="3175">
                  <a:noFill/>
                </a:ln>
                <a:solidFill>
                  <a:schemeClr val="tx1">
                    <a:lumMod val="85000"/>
                    <a:lumOff val="15000"/>
                  </a:schemeClr>
                </a:solidFill>
                <a:latin typeface="+mj-lt"/>
                <a:cs typeface="Segoe UI" pitchFamily="34" charset="0"/>
              </a:rPr>
              <a:t>SWE | APS | @beth_panx</a:t>
            </a:r>
          </a:p>
        </p:txBody>
      </p:sp>
      <p:sp>
        <p:nvSpPr>
          <p:cNvPr id="8" name="TextBox 7">
            <a:extLst>
              <a:ext uri="{FF2B5EF4-FFF2-40B4-BE49-F238E27FC236}">
                <a16:creationId xmlns:a16="http://schemas.microsoft.com/office/drawing/2014/main" id="{F5FC8D22-0B26-4D7B-88B8-AA6F40960249}"/>
              </a:ext>
            </a:extLst>
          </p:cNvPr>
          <p:cNvSpPr txBox="1"/>
          <p:nvPr/>
        </p:nvSpPr>
        <p:spPr>
          <a:xfrm>
            <a:off x="5210297" y="3862143"/>
            <a:ext cx="1216782" cy="369332"/>
          </a:xfrm>
          <a:prstGeom prst="rect">
            <a:avLst/>
          </a:prstGeom>
          <a:noFill/>
        </p:spPr>
        <p:txBody>
          <a:bodyPr wrap="square">
            <a:spAutoFit/>
          </a:bodyPr>
          <a:lstStyle/>
          <a:p>
            <a:pPr algn="ctr"/>
            <a:r>
              <a:rPr lang="en-US" dirty="0"/>
              <a:t>Beth Pan</a:t>
            </a:r>
          </a:p>
        </p:txBody>
      </p:sp>
    </p:spTree>
    <p:extLst>
      <p:ext uri="{BB962C8B-B14F-4D97-AF65-F5344CB8AC3E}">
        <p14:creationId xmlns:p14="http://schemas.microsoft.com/office/powerpoint/2010/main" val="2925128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98949" y="1567681"/>
            <a:ext cx="3458570" cy="371418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Cuando se instala... Las PWA son como otras aplicaciones en Windows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52918" y="1162616"/>
            <a:ext cx="5840133" cy="4154984"/>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Se puede agregar una PWA al menú Inicio.
Se puede anclar una PWA a la barra de tareas.
Las PWA pueden manejar archivos.
Las PWA se pueden ejecutar cuando el usuario inicia sesión.
Las PWA se pueden enviar a </a:t>
            </a:r>
            <a:r>
              <a:rPr lang="es-MX" sz="2400" b="1" dirty="0">
                <a:solidFill>
                  <a:srgbClr val="020D1F"/>
                </a:solidFill>
                <a:latin typeface="Calibri Light" panose="020F0302020204030204"/>
                <a:cs typeface="Segoe UI" panose="020B0502040204020203" pitchFamily="34" charset="0"/>
              </a:rPr>
              <a:t>Microsoft Store</a:t>
            </a:r>
            <a:r>
              <a:rPr lang="es-MX" sz="2400" dirty="0">
                <a:solidFill>
                  <a:srgbClr val="020D1F"/>
                </a:solidFill>
                <a:latin typeface="Calibri Light" panose="020F0302020204030204"/>
                <a:cs typeface="Segoe UI" panose="020B0502040204020203" pitchFamily="34" charset="0"/>
              </a:rPr>
              <a:t>, donde millones de usuarios de Windows pueden detectarlas e instalarlas fácilmente junto con otras aplicaciones de Windows.</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1901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19506" y="2681103"/>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MX" dirty="0">
                <a:cs typeface="Segoe UI"/>
              </a:rPr>
              <a:t>Parte III: Construir un diario de estado de ánimo  como PWA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3238B11A-B5F4-6A54-B6A8-FF4725983FD5}"/>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343396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39D38A6B-1E63-DF06-1529-7600EF91AA28}"/>
              </a:ext>
            </a:extLst>
          </p:cNvPr>
          <p:cNvPicPr>
            <a:picLocks noChangeAspect="1"/>
          </p:cNvPicPr>
          <p:nvPr/>
        </p:nvPicPr>
        <p:blipFill>
          <a:blip r:embed="rId3"/>
          <a:stretch>
            <a:fillRect/>
          </a:stretch>
        </p:blipFill>
        <p:spPr>
          <a:xfrm>
            <a:off x="4861989" y="3141075"/>
            <a:ext cx="457200" cy="457200"/>
          </a:xfrm>
          <a:prstGeom prst="rect">
            <a:avLst/>
          </a:prstGeom>
        </p:spPr>
      </p:pic>
      <p:sp>
        <p:nvSpPr>
          <p:cNvPr id="3" name="TextBox 2">
            <a:extLst>
              <a:ext uri="{FF2B5EF4-FFF2-40B4-BE49-F238E27FC236}">
                <a16:creationId xmlns:a16="http://schemas.microsoft.com/office/drawing/2014/main" id="{3389DF0D-36F4-0E33-4F03-8AF369C7E0B7}"/>
              </a:ext>
            </a:extLst>
          </p:cNvPr>
          <p:cNvSpPr txBox="1"/>
          <p:nvPr/>
        </p:nvSpPr>
        <p:spPr>
          <a:xfrm>
            <a:off x="4240909" y="2540188"/>
            <a:ext cx="1699360"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editor de </a:t>
            </a:r>
            <a:r>
              <a:rPr lang="en-US" dirty="0" err="1">
                <a:solidFill>
                  <a:srgbClr val="020D1F"/>
                </a:solidFill>
              </a:rPr>
              <a:t>código</a:t>
            </a:r>
            <a:r>
              <a:rPr lang="en-US" dirty="0">
                <a:solidFill>
                  <a:srgbClr val="020D1F"/>
                </a:solidFill>
              </a:rPr>
              <a:t> </a:t>
            </a:r>
            <a:r>
              <a:rPr lang="en-US" dirty="0" err="1">
                <a:solidFill>
                  <a:srgbClr val="020D1F"/>
                </a:solidFill>
              </a:rPr>
              <a:t>como</a:t>
            </a:r>
            <a:r>
              <a:rPr lang="en-US" dirty="0">
                <a:solidFill>
                  <a:srgbClr val="020D1F"/>
                </a:solidFill>
              </a:rPr>
              <a:t> Visual Studio Code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CCB82C3E-6FD8-AF0A-8DD6-5A58A43E61D9}"/>
              </a:ext>
            </a:extLst>
          </p:cNvPr>
          <p:cNvSpPr txBox="1"/>
          <p:nvPr/>
        </p:nvSpPr>
        <p:spPr>
          <a:xfrm>
            <a:off x="3915536" y="3246564"/>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10" name="Picture 2" descr="See the source image">
            <a:extLst>
              <a:ext uri="{FF2B5EF4-FFF2-40B4-BE49-F238E27FC236}">
                <a16:creationId xmlns:a16="http://schemas.microsoft.com/office/drawing/2014/main" id="{66C4026D-3852-170C-200D-0B30BC89E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42" y="46285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F9BAC321-2CBD-1FF1-DF47-3579759DD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861"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0E9561-087D-F50F-7E2F-F8F1D9A5F998}"/>
              </a:ext>
            </a:extLst>
          </p:cNvPr>
          <p:cNvSpPr txBox="1"/>
          <p:nvPr/>
        </p:nvSpPr>
        <p:spPr>
          <a:xfrm>
            <a:off x="4354713" y="939524"/>
            <a:ext cx="3821858" cy="1200329"/>
          </a:xfrm>
          <a:prstGeom prst="rect">
            <a:avLst/>
          </a:prstGeom>
          <a:noFill/>
        </p:spPr>
        <p:txBody>
          <a:bodyPr wrap="square">
            <a:spAutoFit/>
          </a:bodyPr>
          <a:lstStyle/>
          <a:p>
            <a:r>
              <a:rPr lang="en-US" sz="3600" spc="-50" dirty="0">
                <a:ln w="3175">
                  <a:noFill/>
                </a:ln>
                <a:solidFill>
                  <a:srgbClr val="7964CC"/>
                </a:solidFill>
                <a:latin typeface="+mj-lt"/>
                <a:cs typeface="Segoe UI" pitchFamily="34" charset="0"/>
              </a:rPr>
              <a:t>Lo que </a:t>
            </a:r>
            <a:r>
              <a:rPr lang="en-US" sz="3600" spc="-50" dirty="0" err="1">
                <a:ln w="3175">
                  <a:noFill/>
                </a:ln>
                <a:solidFill>
                  <a:srgbClr val="7964CC"/>
                </a:solidFill>
                <a:latin typeface="+mj-lt"/>
                <a:cs typeface="Segoe UI" pitchFamily="34" charset="0"/>
              </a:rPr>
              <a:t>necesitarás</a:t>
            </a:r>
            <a:r>
              <a:rPr lang="en-US" sz="3600" spc="-50" dirty="0">
                <a:ln w="3175">
                  <a:noFill/>
                </a:ln>
                <a:solidFill>
                  <a:srgbClr val="7964CC"/>
                </a:solidFill>
                <a:latin typeface="+mj-lt"/>
                <a:cs typeface="Segoe UI" pitchFamily="34" charset="0"/>
              </a:rPr>
              <a:t>
</a:t>
            </a:r>
          </a:p>
        </p:txBody>
      </p:sp>
      <p:pic>
        <p:nvPicPr>
          <p:cNvPr id="2050" name="Picture 2" descr="See the source image">
            <a:extLst>
              <a:ext uri="{FF2B5EF4-FFF2-40B4-BE49-F238E27FC236}">
                <a16:creationId xmlns:a16="http://schemas.microsoft.com/office/drawing/2014/main" id="{5A55A3C1-A7A9-FDBD-CC71-5DDF71508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6117"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911C85-158E-B85E-7567-CD0C63933ED9}"/>
              </a:ext>
            </a:extLst>
          </p:cNvPr>
          <p:cNvSpPr txBox="1"/>
          <p:nvPr/>
        </p:nvSpPr>
        <p:spPr>
          <a:xfrm>
            <a:off x="5989664" y="3250280"/>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2052" name="Picture 4" descr="See the source image">
            <a:extLst>
              <a:ext uri="{FF2B5EF4-FFF2-40B4-BE49-F238E27FC236}">
                <a16:creationId xmlns:a16="http://schemas.microsoft.com/office/drawing/2014/main" id="{5A802D3D-2F2E-9AD7-BE58-C7484BE81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243" y="3141073"/>
            <a:ext cx="746865"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71B9F0A-1EBB-9E8C-872C-737BF35BF1E6}"/>
              </a:ext>
            </a:extLst>
          </p:cNvPr>
          <p:cNvSpPr txBox="1"/>
          <p:nvPr/>
        </p:nvSpPr>
        <p:spPr>
          <a:xfrm>
            <a:off x="8063792" y="3246563"/>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sp>
        <p:nvSpPr>
          <p:cNvPr id="16" name="TextBox 15">
            <a:extLst>
              <a:ext uri="{FF2B5EF4-FFF2-40B4-BE49-F238E27FC236}">
                <a16:creationId xmlns:a16="http://schemas.microsoft.com/office/drawing/2014/main" id="{7C2B59F8-83A0-74F3-251E-A3874D348FFF}"/>
              </a:ext>
            </a:extLst>
          </p:cNvPr>
          <p:cNvSpPr txBox="1"/>
          <p:nvPr/>
        </p:nvSpPr>
        <p:spPr>
          <a:xfrm>
            <a:off x="2126813" y="2370911"/>
            <a:ext cx="1779295"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a:t>
            </a:r>
            <a:r>
              <a:rPr lang="en-US" dirty="0" err="1">
                <a:solidFill>
                  <a:srgbClr val="020D1F"/>
                </a:solidFill>
              </a:rPr>
              <a:t>navegador</a:t>
            </a:r>
            <a:r>
              <a:rPr lang="en-US" dirty="0">
                <a:solidFill>
                  <a:srgbClr val="020D1F"/>
                </a:solidFill>
              </a:rPr>
              <a:t> web </a:t>
            </a:r>
            <a:r>
              <a:rPr lang="en-US" dirty="0" err="1">
                <a:solidFill>
                  <a:srgbClr val="020D1F"/>
                </a:solidFill>
              </a:rPr>
              <a:t>moderno</a:t>
            </a:r>
            <a:r>
              <a:rPr lang="en-US" dirty="0">
                <a:solidFill>
                  <a:srgbClr val="020D1F"/>
                </a:solidFill>
              </a:rPr>
              <a:t> </a:t>
            </a:r>
            <a:r>
              <a:rPr lang="en-US" dirty="0" err="1">
                <a:solidFill>
                  <a:srgbClr val="020D1F"/>
                </a:solidFill>
              </a:rPr>
              <a:t>como</a:t>
            </a:r>
            <a:r>
              <a:rPr lang="en-US" dirty="0">
                <a:solidFill>
                  <a:srgbClr val="020D1F"/>
                </a:solidFill>
              </a:rPr>
              <a:t> Microsoft Edge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2521736F-64AB-410D-5DBE-62C00256ECB9}"/>
              </a:ext>
            </a:extLst>
          </p:cNvPr>
          <p:cNvSpPr txBox="1"/>
          <p:nvPr/>
        </p:nvSpPr>
        <p:spPr>
          <a:xfrm>
            <a:off x="6828347" y="2624826"/>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Git</a:t>
            </a:r>
          </a:p>
        </p:txBody>
      </p:sp>
      <p:sp>
        <p:nvSpPr>
          <p:cNvPr id="18" name="TextBox 17">
            <a:extLst>
              <a:ext uri="{FF2B5EF4-FFF2-40B4-BE49-F238E27FC236}">
                <a16:creationId xmlns:a16="http://schemas.microsoft.com/office/drawing/2014/main" id="{3E250731-CC62-763B-FB8C-894C74E49F59}"/>
              </a:ext>
            </a:extLst>
          </p:cNvPr>
          <p:cNvSpPr txBox="1"/>
          <p:nvPr/>
        </p:nvSpPr>
        <p:spPr>
          <a:xfrm>
            <a:off x="9047305" y="2624825"/>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lang="en-US" noProof="0" dirty="0">
                <a:solidFill>
                  <a:srgbClr val="020D1F"/>
                </a:solidFill>
              </a:rPr>
              <a:t>Node.js</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C36E4B51-575C-0E22-DD7D-A96309745F4A}"/>
              </a:ext>
            </a:extLst>
          </p:cNvPr>
          <p:cNvSpPr txBox="1"/>
          <p:nvPr/>
        </p:nvSpPr>
        <p:spPr>
          <a:xfrm>
            <a:off x="5546248" y="4148535"/>
            <a:ext cx="916288"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a:t>
            </a:r>
            <a:r>
              <a:rPr lang="en-US" dirty="0" err="1">
                <a:solidFill>
                  <a:srgbClr val="020D1F"/>
                </a:solidFill>
              </a:rPr>
              <a:t>Opcional</a:t>
            </a:r>
            <a:r>
              <a:rPr lang="en-US" dirty="0">
                <a:solidFill>
                  <a:srgbClr val="020D1F"/>
                </a:solidFill>
              </a:rPr>
              <a:t>:</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6F96C57A-4908-B94F-C9F4-3ACFDAA13EFE}"/>
              </a:ext>
            </a:extLst>
          </p:cNvPr>
          <p:cNvSpPr txBox="1"/>
          <p:nvPr/>
        </p:nvSpPr>
        <p:spPr>
          <a:xfrm>
            <a:off x="4779798" y="5119925"/>
            <a:ext cx="916288"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GitHub</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4" name="Picture 6" descr="See the source image">
            <a:extLst>
              <a:ext uri="{FF2B5EF4-FFF2-40B4-BE49-F238E27FC236}">
                <a16:creationId xmlns:a16="http://schemas.microsoft.com/office/drawing/2014/main" id="{472DED59-8FA0-9DE4-39FC-5D3404FAB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936" y="4630275"/>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722B59-2F12-6EBA-DC00-A8E345EB6424}"/>
              </a:ext>
            </a:extLst>
          </p:cNvPr>
          <p:cNvSpPr txBox="1"/>
          <p:nvPr/>
        </p:nvSpPr>
        <p:spPr>
          <a:xfrm>
            <a:off x="5646658" y="5119925"/>
            <a:ext cx="740424"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Azure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6" name="Picture 8" descr="See the source image">
            <a:extLst>
              <a:ext uri="{FF2B5EF4-FFF2-40B4-BE49-F238E27FC236}">
                <a16:creationId xmlns:a16="http://schemas.microsoft.com/office/drawing/2014/main" id="{65B8CFC5-E863-326F-8678-C2B856A109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4604" y="4628567"/>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01F7F2-C75A-4C66-4F32-3E37AEDF1232}"/>
              </a:ext>
            </a:extLst>
          </p:cNvPr>
          <p:cNvSpPr txBox="1"/>
          <p:nvPr/>
        </p:nvSpPr>
        <p:spPr>
          <a:xfrm>
            <a:off x="6462536" y="5119925"/>
            <a:ext cx="740424"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Microsoft
</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4166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15" grpId="0"/>
      <p:bldP spid="16" grpId="0"/>
      <p:bldP spid="17" grpId="0"/>
      <p:bldP spid="18" grpId="0"/>
      <p:bldP spid="19"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77520" y="357056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MX" dirty="0">
                <a:solidFill>
                  <a:srgbClr val="50E6FF"/>
                </a:solidFill>
              </a:rPr>
              <a:t>Demostración: Crear una nueva PWA con PWA Studio
</a:t>
            </a:r>
            <a:endParaRPr lang="en-US" dirty="0">
              <a:solidFill>
                <a:srgbClr val="50E6FF"/>
              </a:solidFill>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858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01654-4431-534D-A4A5-8C843820C399}"/>
              </a:ext>
            </a:extLst>
          </p:cNvPr>
          <p:cNvSpPr txBox="1"/>
          <p:nvPr/>
        </p:nvSpPr>
        <p:spPr>
          <a:xfrm>
            <a:off x="2232660" y="3575787"/>
            <a:ext cx="1496781" cy="584775"/>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HTTPS</a:t>
            </a:r>
            <a:endParaRPr lang="en-US" sz="3200" spc="-50" dirty="0">
              <a:ln w="3175">
                <a:noFill/>
              </a:ln>
              <a:solidFill>
                <a:srgbClr val="020D1F"/>
              </a:solidFill>
              <a:latin typeface="+mj-lt"/>
              <a:cs typeface="Segoe UI" pitchFamily="34" charset="0"/>
            </a:endParaRPr>
          </a:p>
        </p:txBody>
      </p:sp>
      <p:sp>
        <p:nvSpPr>
          <p:cNvPr id="2" name="TextBox 1">
            <a:extLst>
              <a:ext uri="{FF2B5EF4-FFF2-40B4-BE49-F238E27FC236}">
                <a16:creationId xmlns:a16="http://schemas.microsoft.com/office/drawing/2014/main" id="{778F85E6-2B8E-84EC-5468-D8C22EC62430}"/>
              </a:ext>
            </a:extLst>
          </p:cNvPr>
          <p:cNvSpPr txBox="1"/>
          <p:nvPr/>
        </p:nvSpPr>
        <p:spPr>
          <a:xfrm>
            <a:off x="4821968" y="3329787"/>
            <a:ext cx="2020837"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Manifiesto</a:t>
            </a:r>
            <a:r>
              <a:rPr lang="en-US" sz="3200" spc="-50" dirty="0">
                <a:ln w="3175">
                  <a:noFill/>
                </a:ln>
                <a:solidFill>
                  <a:srgbClr val="020D1F"/>
                </a:solidFill>
                <a:latin typeface="+mj-lt"/>
                <a:cs typeface="Segoe UI"/>
              </a:rPr>
              <a:t> web
</a:t>
            </a:r>
            <a:endParaRPr lang="en-US" sz="3200" spc="-50" dirty="0">
              <a:ln w="3175">
                <a:noFill/>
              </a:ln>
              <a:solidFill>
                <a:srgbClr val="020D1F"/>
              </a:solidFill>
              <a:latin typeface="+mj-lt"/>
              <a:cs typeface="Segoe UI" pitchFamily="34" charset="0"/>
            </a:endParaRPr>
          </a:p>
        </p:txBody>
      </p:sp>
      <p:sp>
        <p:nvSpPr>
          <p:cNvPr id="3" name="TextBox 2">
            <a:extLst>
              <a:ext uri="{FF2B5EF4-FFF2-40B4-BE49-F238E27FC236}">
                <a16:creationId xmlns:a16="http://schemas.microsoft.com/office/drawing/2014/main" id="{AFE73258-8BB7-F1E3-9DEC-B82397A9A855}"/>
              </a:ext>
            </a:extLst>
          </p:cNvPr>
          <p:cNvSpPr txBox="1"/>
          <p:nvPr/>
        </p:nvSpPr>
        <p:spPr>
          <a:xfrm>
            <a:off x="7501624" y="3329787"/>
            <a:ext cx="2638650"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Trabajadores</a:t>
            </a:r>
            <a:r>
              <a:rPr lang="en-US" sz="3200" spc="-50" dirty="0">
                <a:ln w="3175">
                  <a:noFill/>
                </a:ln>
                <a:solidFill>
                  <a:srgbClr val="020D1F"/>
                </a:solidFill>
                <a:latin typeface="+mj-lt"/>
                <a:cs typeface="Segoe UI"/>
              </a:rPr>
              <a:t> de </a:t>
            </a:r>
            <a:r>
              <a:rPr lang="en-US" sz="3200" spc="-50" dirty="0" err="1">
                <a:ln w="3175">
                  <a:noFill/>
                </a:ln>
                <a:solidFill>
                  <a:srgbClr val="020D1F"/>
                </a:solidFill>
                <a:latin typeface="+mj-lt"/>
                <a:cs typeface="Segoe UI"/>
              </a:rPr>
              <a:t>servicio</a:t>
            </a:r>
            <a:r>
              <a:rPr lang="en-US" sz="3200" spc="-50" dirty="0">
                <a:ln w="3175">
                  <a:noFill/>
                </a:ln>
                <a:solidFill>
                  <a:srgbClr val="020D1F"/>
                </a:solidFill>
                <a:latin typeface="+mj-lt"/>
                <a:cs typeface="Segoe UI"/>
              </a:rPr>
              <a:t>
</a:t>
            </a:r>
            <a:endParaRPr lang="en-US" dirty="0"/>
          </a:p>
        </p:txBody>
      </p:sp>
      <p:pic>
        <p:nvPicPr>
          <p:cNvPr id="6" name="Picture 5" descr="Graphical user interface&#10;&#10;Description automatically generated">
            <a:extLst>
              <a:ext uri="{FF2B5EF4-FFF2-40B4-BE49-F238E27FC236}">
                <a16:creationId xmlns:a16="http://schemas.microsoft.com/office/drawing/2014/main" id="{8FB18582-A11A-58FE-5C3D-B7FC06E6A6DC}"/>
              </a:ext>
            </a:extLst>
          </p:cNvPr>
          <p:cNvPicPr>
            <a:picLocks noChangeAspect="1"/>
          </p:cNvPicPr>
          <p:nvPr/>
        </p:nvPicPr>
        <p:blipFill>
          <a:blip r:embed="rId3"/>
          <a:stretch>
            <a:fillRect/>
          </a:stretch>
        </p:blipFill>
        <p:spPr>
          <a:xfrm>
            <a:off x="4962751" y="1750993"/>
            <a:ext cx="1866900" cy="1117600"/>
          </a:xfrm>
          <a:prstGeom prst="rect">
            <a:avLst/>
          </a:prstGeom>
        </p:spPr>
      </p:pic>
      <p:pic>
        <p:nvPicPr>
          <p:cNvPr id="8" name="Picture 7" descr="A picture containing text, vector graphics&#10;&#10;Description automatically generated">
            <a:extLst>
              <a:ext uri="{FF2B5EF4-FFF2-40B4-BE49-F238E27FC236}">
                <a16:creationId xmlns:a16="http://schemas.microsoft.com/office/drawing/2014/main" id="{4EB7190F-A4B3-87BD-1969-46D34F4CBF75}"/>
              </a:ext>
            </a:extLst>
          </p:cNvPr>
          <p:cNvPicPr>
            <a:picLocks noChangeAspect="1"/>
          </p:cNvPicPr>
          <p:nvPr/>
        </p:nvPicPr>
        <p:blipFill>
          <a:blip r:embed="rId4"/>
          <a:stretch>
            <a:fillRect/>
          </a:stretch>
        </p:blipFill>
        <p:spPr>
          <a:xfrm>
            <a:off x="2025141" y="2020768"/>
            <a:ext cx="1866900" cy="1117600"/>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DE7A6AEC-6964-CB17-16FB-01583313A083}"/>
              </a:ext>
            </a:extLst>
          </p:cNvPr>
          <p:cNvPicPr>
            <a:picLocks noChangeAspect="1"/>
          </p:cNvPicPr>
          <p:nvPr/>
        </p:nvPicPr>
        <p:blipFill>
          <a:blip r:embed="rId5"/>
          <a:stretch>
            <a:fillRect/>
          </a:stretch>
        </p:blipFill>
        <p:spPr>
          <a:xfrm>
            <a:off x="7893849" y="1823168"/>
            <a:ext cx="1854200" cy="1104900"/>
          </a:xfrm>
          <a:prstGeom prst="rect">
            <a:avLst/>
          </a:prstGeom>
        </p:spPr>
      </p:pic>
    </p:spTree>
    <p:extLst>
      <p:ext uri="{BB962C8B-B14F-4D97-AF65-F5344CB8AC3E}">
        <p14:creationId xmlns:p14="http://schemas.microsoft.com/office/powerpoint/2010/main" val="1924854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278160"/>
            <a:ext cx="4863044" cy="3693319"/>
          </a:xfrm>
          <a:prstGeom prst="rect">
            <a:avLst/>
          </a:prstGeom>
          <a:noFill/>
        </p:spPr>
        <p:txBody>
          <a:bodyPr wrap="square" lIns="0" tIns="0" rIns="0" bIns="0" numCol="1" rtlCol="0" anchor="t">
            <a:spAutoFit/>
          </a:bodyPr>
          <a:lstStyle/>
          <a:p>
            <a:r>
              <a:rPr lang="en-US" sz="3200" spc="-50" dirty="0">
                <a:ln w="3175">
                  <a:noFill/>
                </a:ln>
                <a:solidFill>
                  <a:srgbClr val="24292F"/>
                </a:solidFill>
                <a:latin typeface="Calibri Light"/>
                <a:ea typeface="+mn-lt"/>
                <a:cs typeface="+mn-lt"/>
              </a:rPr>
              <a:t>- </a:t>
            </a:r>
            <a:r>
              <a:rPr lang="en-US" sz="3200" spc="-50" dirty="0" err="1">
                <a:ln w="3175">
                  <a:noFill/>
                </a:ln>
                <a:solidFill>
                  <a:srgbClr val="24292F"/>
                </a:solidFill>
                <a:latin typeface="Calibri Light"/>
                <a:ea typeface="+mn-lt"/>
                <a:cs typeface="+mn-lt"/>
              </a:rPr>
              <a:t>Utilice</a:t>
            </a:r>
            <a:r>
              <a:rPr lang="en-US" sz="3200" spc="-50" dirty="0">
                <a:ln w="3175">
                  <a:noFill/>
                </a:ln>
                <a:solidFill>
                  <a:srgbClr val="24292F"/>
                </a:solidFill>
                <a:latin typeface="Calibri Light"/>
                <a:ea typeface="+mn-lt"/>
                <a:cs typeface="+mn-lt"/>
              </a:rPr>
              <a:t> un </a:t>
            </a:r>
            <a:r>
              <a:rPr lang="en-US" sz="3200" spc="-50" dirty="0" err="1">
                <a:ln w="3175">
                  <a:noFill/>
                </a:ln>
                <a:solidFill>
                  <a:srgbClr val="24292F"/>
                </a:solidFill>
                <a:latin typeface="Calibri Light"/>
                <a:ea typeface="+mn-lt"/>
                <a:cs typeface="+mn-lt"/>
              </a:rPr>
              <a:t>servicio</a:t>
            </a:r>
            <a:r>
              <a:rPr lang="en-US" sz="3200" spc="-50" dirty="0">
                <a:ln w="3175">
                  <a:noFill/>
                </a:ln>
                <a:solidFill>
                  <a:srgbClr val="24292F"/>
                </a:solidFill>
                <a:latin typeface="Calibri Light"/>
                <a:ea typeface="+mn-lt"/>
                <a:cs typeface="+mn-lt"/>
              </a:rPr>
              <a:t> de </a:t>
            </a:r>
            <a:r>
              <a:rPr lang="en-US" sz="3200" spc="-50" dirty="0" err="1">
                <a:ln w="3175">
                  <a:noFill/>
                </a:ln>
                <a:solidFill>
                  <a:srgbClr val="24292F"/>
                </a:solidFill>
                <a:latin typeface="Calibri Light"/>
                <a:ea typeface="+mn-lt"/>
                <a:cs typeface="+mn-lt"/>
              </a:rPr>
              <a:t>alojamiento</a:t>
            </a:r>
            <a:r>
              <a:rPr lang="en-US" sz="3200" spc="-50" dirty="0">
                <a:ln w="3175">
                  <a:noFill/>
                </a:ln>
                <a:solidFill>
                  <a:srgbClr val="24292F"/>
                </a:solidFill>
                <a:latin typeface="Calibri Light"/>
                <a:ea typeface="+mn-lt"/>
                <a:cs typeface="+mn-lt"/>
              </a:rPr>
              <a:t> que </a:t>
            </a:r>
            <a:r>
              <a:rPr lang="en-US" sz="3200" spc="-50" dirty="0" err="1">
                <a:ln w="3175">
                  <a:noFill/>
                </a:ln>
                <a:solidFill>
                  <a:srgbClr val="24292F"/>
                </a:solidFill>
                <a:latin typeface="Calibri Light"/>
                <a:ea typeface="+mn-lt"/>
                <a:cs typeface="+mn-lt"/>
              </a:rPr>
              <a:t>admita</a:t>
            </a:r>
            <a:r>
              <a:rPr lang="en-US" sz="3200" spc="-50" dirty="0">
                <a:ln w="3175">
                  <a:noFill/>
                </a:ln>
                <a:solidFill>
                  <a:srgbClr val="24292F"/>
                </a:solidFill>
                <a:latin typeface="Calibri Light"/>
                <a:ea typeface="+mn-lt"/>
                <a:cs typeface="+mn-lt"/>
              </a:rPr>
              <a:t> HTTPS de forma </a:t>
            </a:r>
            <a:r>
              <a:rPr lang="en-US" sz="3200" spc="-50" dirty="0" err="1">
                <a:ln w="3175">
                  <a:noFill/>
                </a:ln>
                <a:solidFill>
                  <a:srgbClr val="24292F"/>
                </a:solidFill>
                <a:latin typeface="Calibri Light"/>
                <a:ea typeface="+mn-lt"/>
                <a:cs typeface="+mn-lt"/>
              </a:rPr>
              <a:t>predeterminada</a:t>
            </a:r>
            <a:r>
              <a:rPr lang="en-US" sz="3200" spc="-50" dirty="0">
                <a:ln w="3175">
                  <a:noFill/>
                </a:ln>
                <a:solidFill>
                  <a:srgbClr val="24292F"/>
                </a:solidFill>
                <a:latin typeface="Calibri Light"/>
                <a:ea typeface="+mn-lt"/>
                <a:cs typeface="+mn-lt"/>
              </a:rPr>
              <a:t>. 
</a:t>
            </a:r>
            <a:r>
              <a:rPr lang="en-US" sz="2000" spc="-50" dirty="0">
                <a:ln w="3175">
                  <a:noFill/>
                </a:ln>
                <a:solidFill>
                  <a:srgbClr val="24292F"/>
                </a:solidFill>
                <a:latin typeface="Calibri Light"/>
                <a:ea typeface="+mn-lt"/>
                <a:cs typeface="+mn-lt"/>
              </a:rPr>
              <a:t>Azure, AWS, GitHub, etc.</a:t>
            </a:r>
          </a:p>
          <a:p>
            <a:endParaRPr lang="en-US" sz="2000" spc="-50" dirty="0">
              <a:ln w="3175">
                <a:noFill/>
              </a:ln>
              <a:solidFill>
                <a:srgbClr val="24292F"/>
              </a:solidFill>
              <a:latin typeface="Calibri Light"/>
              <a:ea typeface="+mn-lt"/>
              <a:cs typeface="+mn-lt"/>
            </a:endParaRPr>
          </a:p>
          <a:p>
            <a:r>
              <a:rPr lang="es-MX" sz="3200" spc="-50" dirty="0">
                <a:ln w="3175">
                  <a:noFill/>
                </a:ln>
                <a:solidFill>
                  <a:srgbClr val="24292F"/>
                </a:solidFill>
                <a:latin typeface="Calibri Light"/>
                <a:ea typeface="+mn-lt"/>
                <a:cs typeface="+mn-lt"/>
              </a:rPr>
              <a:t>- Utilice su propio proveedor de alojamiento 
</a:t>
            </a:r>
            <a:r>
              <a:rPr lang="es-MX" sz="2000" spc="-50" dirty="0">
                <a:ln w="3175">
                  <a:noFill/>
                </a:ln>
                <a:solidFill>
                  <a:srgbClr val="24292F"/>
                </a:solidFill>
                <a:latin typeface="Calibri Light"/>
                <a:ea typeface="+mn-lt"/>
                <a:cs typeface="+mn-lt"/>
              </a:rPr>
              <a:t>y cree los certificados necesarios utilizando servicios gratuitos como </a:t>
            </a:r>
            <a:r>
              <a:rPr lang="es-MX" sz="2000" spc="-50" dirty="0" err="1">
                <a:ln w="3175">
                  <a:noFill/>
                </a:ln>
                <a:solidFill>
                  <a:srgbClr val="24292F"/>
                </a:solidFill>
                <a:latin typeface="Calibri Light"/>
                <a:ea typeface="+mn-lt"/>
                <a:cs typeface="+mn-lt"/>
                <a:hlinkClick r:id="rId3"/>
              </a:rPr>
              <a:t>Let's</a:t>
            </a:r>
            <a:r>
              <a:rPr lang="es-MX" sz="2000" spc="-50" dirty="0">
                <a:ln w="3175">
                  <a:noFill/>
                </a:ln>
                <a:solidFill>
                  <a:srgbClr val="24292F"/>
                </a:solidFill>
                <a:latin typeface="Calibri Light"/>
                <a:ea typeface="+mn-lt"/>
                <a:cs typeface="+mn-lt"/>
                <a:hlinkClick r:id="rId3"/>
              </a:rPr>
              <a:t> </a:t>
            </a:r>
            <a:r>
              <a:rPr lang="es-MX" sz="2000" spc="-50" dirty="0" err="1">
                <a:ln w="3175">
                  <a:noFill/>
                </a:ln>
                <a:solidFill>
                  <a:srgbClr val="24292F"/>
                </a:solidFill>
                <a:latin typeface="Calibri Light"/>
                <a:ea typeface="+mn-lt"/>
                <a:cs typeface="+mn-lt"/>
                <a:hlinkClick r:id="rId3"/>
              </a:rPr>
              <a:t>Encrypt</a:t>
            </a:r>
            <a:r>
              <a:rPr lang="es-MX" sz="2000" spc="-50" dirty="0">
                <a:ln w="3175">
                  <a:noFill/>
                </a:ln>
                <a:solidFill>
                  <a:srgbClr val="24292F"/>
                </a:solidFill>
                <a:latin typeface="Calibri Light"/>
                <a:ea typeface="+mn-lt"/>
                <a:cs typeface="+mn-lt"/>
                <a:hlinkClick r:id="rId3"/>
              </a:rPr>
              <a:t>.</a:t>
            </a:r>
            <a:endParaRPr lang="en-US" sz="2000" dirty="0">
              <a:latin typeface="Calibri Light"/>
              <a:ea typeface="Calibri"/>
              <a:cs typeface="Calibri"/>
            </a:endParaRP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266461"/>
            <a:ext cx="2658642" cy="738664"/>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pitchFamily="34" charset="0"/>
              </a:rPr>
              <a:t>HTTPS</a:t>
            </a:r>
          </a:p>
        </p:txBody>
      </p:sp>
      <p:pic>
        <p:nvPicPr>
          <p:cNvPr id="5" name="Picture 4" descr="A picture containing text, vector graphics&#10;&#10;Description automatically generated">
            <a:extLst>
              <a:ext uri="{FF2B5EF4-FFF2-40B4-BE49-F238E27FC236}">
                <a16:creationId xmlns:a16="http://schemas.microsoft.com/office/drawing/2014/main" id="{4B1BBFC6-BBDB-C060-18DB-43B5BF4FD490}"/>
              </a:ext>
            </a:extLst>
          </p:cNvPr>
          <p:cNvPicPr>
            <a:picLocks noChangeAspect="1"/>
          </p:cNvPicPr>
          <p:nvPr/>
        </p:nvPicPr>
        <p:blipFill>
          <a:blip r:embed="rId4"/>
          <a:stretch>
            <a:fillRect/>
          </a:stretch>
        </p:blipFill>
        <p:spPr>
          <a:xfrm>
            <a:off x="1278230" y="1937778"/>
            <a:ext cx="1866900" cy="1117600"/>
          </a:xfrm>
          <a:prstGeom prst="rect">
            <a:avLst/>
          </a:prstGeom>
        </p:spPr>
      </p:pic>
    </p:spTree>
    <p:extLst>
      <p:ext uri="{BB962C8B-B14F-4D97-AF65-F5344CB8AC3E}">
        <p14:creationId xmlns:p14="http://schemas.microsoft.com/office/powerpoint/2010/main" val="42144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66090" y="3429000"/>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Implementación de una PWA en Azure </a:t>
            </a:r>
            <a:r>
              <a:rPr lang="es-MX" dirty="0" err="1">
                <a:solidFill>
                  <a:srgbClr val="50E6FF"/>
                </a:solidFill>
              </a:rPr>
              <a:t>Static</a:t>
            </a:r>
            <a:r>
              <a:rPr lang="es-MX" dirty="0">
                <a:solidFill>
                  <a:srgbClr val="50E6FF"/>
                </a:solidFill>
              </a:rPr>
              <a:t> Web App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1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896813"/>
            <a:ext cx="4863044" cy="1661993"/>
          </a:xfrm>
          <a:prstGeom prst="rect">
            <a:avLst/>
          </a:prstGeom>
          <a:noFill/>
        </p:spPr>
        <p:txBody>
          <a:bodyPr wrap="square" lIns="0" tIns="0" rIns="0" bIns="0" numCol="1" rtlCol="0" anchor="t">
            <a:spAutoFit/>
          </a:bodyPr>
          <a:lstStyle/>
          <a:p>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"name"</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short_name</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start_url</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"display"</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"standalone"</a:t>
            </a:r>
          </a:p>
          <a:p>
            <a:r>
              <a:rPr lang="en-US" spc="-50" dirty="0">
                <a:ln w="3175">
                  <a:noFill/>
                </a:ln>
                <a:latin typeface="Consolas"/>
                <a:ea typeface="+mn-lt"/>
                <a:cs typeface="+mn-lt"/>
              </a:rPr>
              <a:t>}</a:t>
            </a: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040124"/>
            <a:ext cx="2658642" cy="138499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Manifiesto</a:t>
            </a:r>
            <a:r>
              <a:rPr lang="en-US" sz="4200" spc="-50" dirty="0">
                <a:ln w="3175">
                  <a:noFill/>
                </a:ln>
                <a:solidFill>
                  <a:srgbClr val="7964CC"/>
                </a:solidFill>
                <a:latin typeface="Calibri Light" panose="020F0302020204030204"/>
                <a:cs typeface="Segoe UI"/>
              </a:rPr>
              <a:t>
Web</a:t>
            </a:r>
            <a:endParaRPr lang="en-US" sz="4200" spc="-50" dirty="0">
              <a:ln w="3175">
                <a:noFill/>
              </a:ln>
              <a:solidFill>
                <a:srgbClr val="7964CC"/>
              </a:solidFill>
              <a:latin typeface="Calibri Light" panose="020F0302020204030204"/>
              <a:ea typeface="Calibri Light"/>
              <a:cs typeface="Segoe UI" pitchFamily="34" charset="0"/>
            </a:endParaRPr>
          </a:p>
        </p:txBody>
      </p:sp>
      <p:pic>
        <p:nvPicPr>
          <p:cNvPr id="3" name="Picture 2" descr="Graphical user interface&#10;&#10;Description automatically generated">
            <a:extLst>
              <a:ext uri="{FF2B5EF4-FFF2-40B4-BE49-F238E27FC236}">
                <a16:creationId xmlns:a16="http://schemas.microsoft.com/office/drawing/2014/main" id="{F5A1756F-BD65-F4DE-83BC-B0FE09685E6D}"/>
              </a:ext>
            </a:extLst>
          </p:cNvPr>
          <p:cNvPicPr>
            <a:picLocks noChangeAspect="1"/>
          </p:cNvPicPr>
          <p:nvPr/>
        </p:nvPicPr>
        <p:blipFill>
          <a:blip r:embed="rId3"/>
          <a:stretch>
            <a:fillRect/>
          </a:stretch>
        </p:blipFill>
        <p:spPr>
          <a:xfrm>
            <a:off x="1276495" y="1772530"/>
            <a:ext cx="1866900" cy="1117600"/>
          </a:xfrm>
          <a:prstGeom prst="rect">
            <a:avLst/>
          </a:prstGeom>
        </p:spPr>
      </p:pic>
    </p:spTree>
    <p:extLst>
      <p:ext uri="{BB962C8B-B14F-4D97-AF65-F5344CB8AC3E}">
        <p14:creationId xmlns:p14="http://schemas.microsoft.com/office/powerpoint/2010/main" val="3971758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a:solidFill>
                  <a:srgbClr val="50E6FF"/>
                </a:solidFill>
              </a:rPr>
              <a:t>Demostración: Agregar o modificar el manifiesto de la aplicación web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8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9DF1BC-F223-5AC1-DD67-217216DFE70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7171882" y="2842673"/>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Instalación</a:t>
            </a:r>
            <a:endParaRPr lang="en-US" sz="2800" spc="-50" dirty="0">
              <a:ln w="3175">
                <a:noFill/>
              </a:ln>
              <a:solidFill>
                <a:srgbClr val="020D1F"/>
              </a:solidFill>
              <a:latin typeface="+mj-lt"/>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7337963" y="4665688"/>
            <a:ext cx="1922141"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Activación</a:t>
            </a:r>
            <a:endParaRPr lang="en-US" sz="2800" spc="-50" dirty="0">
              <a:ln w="3175">
                <a:noFill/>
              </a:ln>
              <a:solidFill>
                <a:srgbClr val="020D1F"/>
              </a:solidFill>
              <a:latin typeface="+mj-lt"/>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7171882" y="1019658"/>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Registro</a:t>
            </a:r>
            <a:endParaRPr lang="en-US" sz="2800" spc="-50" dirty="0">
              <a:ln w="3175">
                <a:noFill/>
              </a:ln>
              <a:solidFill>
                <a:srgbClr val="020D1F"/>
              </a:solidFill>
              <a:latin typeface="+mj-lt"/>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8299033" y="208715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8299033" y="394603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completed project">
            <a:extLst>
              <a:ext uri="{FF2B5EF4-FFF2-40B4-BE49-F238E27FC236}">
                <a16:creationId xmlns:a16="http://schemas.microsoft.com/office/drawing/2014/main" id="{DB005AFE-ACDC-7AAC-5BF1-31FF0241C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 t="460" r="823" b="793"/>
          <a:stretch/>
        </p:blipFill>
        <p:spPr bwMode="auto">
          <a:xfrm>
            <a:off x="2266013" y="669074"/>
            <a:ext cx="7635088" cy="5501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99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Registrar un trabajador de servicio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5920210" y="2842673"/>
            <a:ext cx="2254304" cy="181588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Trabajador</a:t>
            </a:r>
            <a:r>
              <a:rPr lang="en-US" sz="2800" spc="-50" dirty="0">
                <a:ln w="3175">
                  <a:noFill/>
                </a:ln>
                <a:solidFill>
                  <a:srgbClr val="020D1F"/>
                </a:solidFill>
                <a:latin typeface="Calibri Light" panose="020F0302020204030204"/>
                <a:cs typeface="Segoe UI"/>
              </a:rPr>
              <a:t> de </a:t>
            </a:r>
            <a:r>
              <a:rPr lang="en-US" sz="2800" spc="-50" dirty="0" err="1">
                <a:ln w="3175">
                  <a:noFill/>
                </a:ln>
                <a:solidFill>
                  <a:srgbClr val="020D1F"/>
                </a:solidFill>
                <a:latin typeface="Calibri Light" panose="020F0302020204030204"/>
                <a:cs typeface="Segoe UI"/>
              </a:rPr>
              <a:t>servicio</a:t>
            </a:r>
            <a:r>
              <a:rPr lang="en-US" sz="2800" spc="-50" dirty="0">
                <a:ln w="3175">
                  <a:noFill/>
                </a:ln>
                <a:solidFill>
                  <a:srgbClr val="020D1F"/>
                </a:solidFill>
                <a:latin typeface="Calibri Light" panose="020F0302020204030204"/>
                <a:cs typeface="Segoe UI"/>
              </a:rPr>
              <a:t>
</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6086291" y="5050409"/>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spc="-50" dirty="0">
                <a:ln w="3175">
                  <a:noFill/>
                </a:ln>
                <a:solidFill>
                  <a:srgbClr val="020D1F"/>
                </a:solidFill>
                <a:latin typeface="Calibri Light" panose="020F0302020204030204"/>
                <a:cs typeface="Segoe UI"/>
              </a:rPr>
              <a: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a:p>
            <a:pPr lvl="0" algn="ctr">
              <a:defRPr/>
            </a:pPr>
            <a:r>
              <a:rPr lang="en-US" sz="2800" spc="-50" dirty="0">
                <a:ln w="3175">
                  <a:noFill/>
                </a:ln>
                <a:solidFill>
                  <a:srgbClr val="020D1F"/>
                </a:solidFill>
                <a:latin typeface="Calibri Light" panose="020F0302020204030204"/>
                <a:cs typeface="Segoe UI"/>
              </a:rPr>
              <a:t>Internet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5920210" y="1019658"/>
            <a:ext cx="2254304"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Explorador</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6942423" y="205717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6942423" y="4419014"/>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501381-0B8F-6ADE-FBC1-0A70339A0255}"/>
              </a:ext>
            </a:extLst>
          </p:cNvPr>
          <p:cNvSpPr txBox="1"/>
          <p:nvPr/>
        </p:nvSpPr>
        <p:spPr>
          <a:xfrm>
            <a:off x="9083711" y="2842672"/>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Caché</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cxnSp>
        <p:nvCxnSpPr>
          <p:cNvPr id="13" name="Straight Arrow Connector 12">
            <a:extLst>
              <a:ext uri="{FF2B5EF4-FFF2-40B4-BE49-F238E27FC236}">
                <a16:creationId xmlns:a16="http://schemas.microsoft.com/office/drawing/2014/main" id="{DEF7CCD1-7DC3-C595-60F1-831721AACCF1}"/>
              </a:ext>
            </a:extLst>
          </p:cNvPr>
          <p:cNvCxnSpPr>
            <a:cxnSpLocks/>
          </p:cNvCxnSpPr>
          <p:nvPr/>
        </p:nvCxnSpPr>
        <p:spPr>
          <a:xfrm flipV="1">
            <a:off x="7162279" y="2034687"/>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C40E4B-01CF-C596-0840-2F610827CC5D}"/>
              </a:ext>
            </a:extLst>
          </p:cNvPr>
          <p:cNvCxnSpPr>
            <a:cxnSpLocks/>
          </p:cNvCxnSpPr>
          <p:nvPr/>
        </p:nvCxnSpPr>
        <p:spPr>
          <a:xfrm flipV="1">
            <a:off x="7162279" y="439652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E574C-244D-ED10-CC78-6C1E37EFB201}"/>
              </a:ext>
            </a:extLst>
          </p:cNvPr>
          <p:cNvCxnSpPr>
            <a:cxnSpLocks/>
          </p:cNvCxnSpPr>
          <p:nvPr/>
        </p:nvCxnSpPr>
        <p:spPr>
          <a:xfrm>
            <a:off x="8536049" y="3207300"/>
            <a:ext cx="524013"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5390FE-6B86-E0D8-CDC5-357EB1A3B5AC}"/>
              </a:ext>
            </a:extLst>
          </p:cNvPr>
          <p:cNvCxnSpPr>
            <a:cxnSpLocks/>
          </p:cNvCxnSpPr>
          <p:nvPr/>
        </p:nvCxnSpPr>
        <p:spPr>
          <a:xfrm flipH="1">
            <a:off x="8499385" y="3449641"/>
            <a:ext cx="538192"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A1D1FF6A-5163-FE97-29A6-9264B56E6F74}"/>
              </a:ext>
            </a:extLst>
          </p:cNvPr>
          <p:cNvSpPr/>
          <p:nvPr/>
        </p:nvSpPr>
        <p:spPr>
          <a:xfrm flipV="1">
            <a:off x="8830917" y="744650"/>
            <a:ext cx="2254304" cy="567395"/>
          </a:xfrm>
          <a:prstGeom prst="roundRect">
            <a:avLst>
              <a:gd name="adj" fmla="val 3537"/>
            </a:avLst>
          </a:prstGeom>
          <a:solidFill>
            <a:srgbClr val="7030A0">
              <a:alpha val="410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9DF1BC-F223-5AC1-DD67-217216DFE70B}"/>
              </a:ext>
            </a:extLst>
          </p:cNvPr>
          <p:cNvSpPr txBox="1"/>
          <p:nvPr/>
        </p:nvSpPr>
        <p:spPr>
          <a:xfrm>
            <a:off x="8628748" y="766737"/>
            <a:ext cx="2658642"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err="1">
                <a:ln w="3175">
                  <a:noFill/>
                </a:ln>
                <a:effectLst/>
                <a:uLnTx/>
                <a:uFillTx/>
                <a:latin typeface="Calibri Light" panose="020F0302020204030204"/>
                <a:cs typeface="Segoe UI"/>
              </a:rPr>
              <a:t>CacheFirst</a:t>
            </a:r>
            <a:endParaRPr kumimoji="0" lang="en-US" sz="2800" b="0" i="0" u="none" strike="noStrike" kern="1200" cap="none" spc="-50" normalizeH="0" baseline="0" noProof="0" dirty="0">
              <a:ln w="3175">
                <a:noFill/>
              </a:ln>
              <a:effectLst/>
              <a:uLnTx/>
              <a:uFillTx/>
              <a:latin typeface="Calibri Light"/>
              <a:ea typeface="Calibri Light"/>
              <a:cs typeface="Segoe UI"/>
            </a:endParaRPr>
          </a:p>
        </p:txBody>
      </p:sp>
      <p:sp>
        <p:nvSpPr>
          <p:cNvPr id="8" name="TextBox 1">
            <a:extLst>
              <a:ext uri="{FF2B5EF4-FFF2-40B4-BE49-F238E27FC236}">
                <a16:creationId xmlns:a16="http://schemas.microsoft.com/office/drawing/2014/main" id="{5DA75737-7F40-6336-A6E5-B206F78C98E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spTree>
    <p:extLst>
      <p:ext uri="{BB962C8B-B14F-4D97-AF65-F5344CB8AC3E}">
        <p14:creationId xmlns:p14="http://schemas.microsoft.com/office/powerpoint/2010/main" val="3593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err="1">
                <a:solidFill>
                  <a:srgbClr val="50E6FF"/>
                </a:solidFill>
              </a:rPr>
              <a:t>Demostración</a:t>
            </a:r>
            <a:r>
              <a:rPr lang="en-US" dirty="0">
                <a:solidFill>
                  <a:srgbClr val="50E6FF"/>
                </a:solidFill>
              </a:rPr>
              <a:t>: </a:t>
            </a:r>
            <a:r>
              <a:rPr lang="en-US" dirty="0" err="1">
                <a:solidFill>
                  <a:srgbClr val="50E6FF"/>
                </a:solidFill>
              </a:rPr>
              <a:t>Habilitar</a:t>
            </a:r>
            <a:r>
              <a:rPr lang="en-US" dirty="0">
                <a:solidFill>
                  <a:srgbClr val="50E6FF"/>
                </a:solidFill>
              </a:rPr>
              <a:t> </a:t>
            </a:r>
            <a:r>
              <a:rPr lang="en-US" dirty="0" err="1">
                <a:solidFill>
                  <a:srgbClr val="50E6FF"/>
                </a:solidFill>
              </a:rPr>
              <a:t>notificaciones</a:t>
            </a:r>
            <a:r>
              <a:rPr lang="en-US" dirty="0">
                <a:solidFill>
                  <a:srgbClr val="50E6FF"/>
                </a:solidFill>
              </a:rPr>
              <a:t> push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Auditar y empaquetar una PWA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91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60E9561-087D-F50F-7E2F-F8F1D9A5F998}"/>
              </a:ext>
            </a:extLst>
          </p:cNvPr>
          <p:cNvSpPr txBox="1"/>
          <p:nvPr/>
        </p:nvSpPr>
        <p:spPr>
          <a:xfrm>
            <a:off x="808961" y="889315"/>
            <a:ext cx="326392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Resources</a:t>
            </a:r>
          </a:p>
        </p:txBody>
      </p:sp>
      <p:sp>
        <p:nvSpPr>
          <p:cNvPr id="5" name="Content Placeholder 2">
            <a:extLst>
              <a:ext uri="{FF2B5EF4-FFF2-40B4-BE49-F238E27FC236}">
                <a16:creationId xmlns:a16="http://schemas.microsoft.com/office/drawing/2014/main" id="{826585B9-9816-44D3-04EC-9DB552F93922}"/>
              </a:ext>
            </a:extLst>
          </p:cNvPr>
          <p:cNvSpPr>
            <a:spLocks noGrp="1"/>
          </p:cNvSpPr>
          <p:nvPr>
            <p:ph sz="quarter" idx="10"/>
          </p:nvPr>
        </p:nvSpPr>
        <p:spPr>
          <a:xfrm>
            <a:off x="808961" y="1628077"/>
            <a:ext cx="9312501" cy="4875199"/>
          </a:xfrm>
        </p:spPr>
        <p:txBody>
          <a:bodyPr vert="horz" lIns="91440" tIns="45720" rIns="91440" bIns="45720" rtlCol="0" anchor="ctr">
            <a:normAutofit lnSpcReduction="10000"/>
          </a:bodyPr>
          <a:lstStyle/>
          <a:p>
            <a:pPr marL="0" indent="0">
              <a:buNone/>
            </a:pPr>
            <a:r>
              <a:rPr lang="en-US" sz="2400" dirty="0" err="1"/>
              <a:t>Documentación</a:t>
            </a:r>
            <a:r>
              <a:rPr lang="en-US" sz="2400" dirty="0"/>
              <a:t> de PWA </a:t>
            </a:r>
            <a:r>
              <a:rPr lang="en-US" sz="2400" dirty="0" err="1"/>
              <a:t>en</a:t>
            </a:r>
            <a:r>
              <a:rPr lang="en-US" sz="2400" dirty="0"/>
              <a:t> Microsoft Edge:</a:t>
            </a:r>
          </a:p>
          <a:p>
            <a:pPr marL="0" indent="0">
              <a:buNone/>
            </a:pPr>
            <a:r>
              <a:rPr lang="en-US" sz="2400" dirty="0">
                <a:hlinkClick r:id="rId4"/>
              </a:rPr>
              <a:t>https://aka.ms/learn-pwa/workshop/edge-docs</a:t>
            </a:r>
            <a:endParaRPr lang="en-US" sz="2400" dirty="0"/>
          </a:p>
          <a:p>
            <a:pPr marL="0" indent="0">
              <a:buNone/>
            </a:pPr>
            <a:endParaRPr lang="en-US" sz="2400" dirty="0"/>
          </a:p>
          <a:p>
            <a:pPr marL="0" indent="0">
              <a:buNone/>
            </a:pPr>
            <a:r>
              <a:rPr lang="es-MX" sz="2400" dirty="0"/>
              <a:t>Aprende PWA en 30 días:
</a:t>
            </a:r>
            <a:r>
              <a:rPr lang="en-US" sz="2400" dirty="0">
                <a:hlinkClick r:id="rId5"/>
              </a:rPr>
              <a:t>https://aka.ms/learn-pwa/30Days-blog</a:t>
            </a:r>
            <a:endParaRPr lang="en-US" sz="2400" dirty="0"/>
          </a:p>
          <a:p>
            <a:pPr marL="0" indent="0">
              <a:buNone/>
            </a:pPr>
            <a:endParaRPr lang="en-US" sz="2400" dirty="0"/>
          </a:p>
          <a:p>
            <a:pPr marL="0" indent="0">
              <a:buNone/>
            </a:pPr>
            <a:r>
              <a:rPr lang="en-US" sz="2400" dirty="0"/>
              <a:t>MDN:</a:t>
            </a:r>
          </a:p>
          <a:p>
            <a:pPr marL="0" indent="0">
              <a:buNone/>
            </a:pPr>
            <a:r>
              <a:rPr lang="en-US" sz="2400" dirty="0">
                <a:hlinkClick r:id="rId6"/>
              </a:rPr>
              <a:t>https://</a:t>
            </a:r>
            <a:r>
              <a:rPr lang="en-US" sz="2400" dirty="0" err="1">
                <a:hlinkClick r:id="rId6"/>
              </a:rPr>
              <a:t>developer.mozilla.org</a:t>
            </a:r>
            <a:r>
              <a:rPr lang="en-US" sz="2400" dirty="0">
                <a:hlinkClick r:id="rId6"/>
              </a:rPr>
              <a:t>/</a:t>
            </a:r>
            <a:r>
              <a:rPr lang="en-US" sz="2400" dirty="0" err="1">
                <a:hlinkClick r:id="rId6"/>
              </a:rPr>
              <a:t>en</a:t>
            </a:r>
            <a:r>
              <a:rPr lang="en-US" sz="2400" dirty="0">
                <a:hlinkClick r:id="rId6"/>
              </a:rPr>
              <a:t>-US/docs/Web/</a:t>
            </a:r>
            <a:r>
              <a:rPr lang="en-US" sz="2400" dirty="0" err="1">
                <a:hlinkClick r:id="rId6"/>
              </a:rPr>
              <a:t>Progressive_web_apps</a:t>
            </a:r>
            <a:endParaRPr lang="en-US" sz="2400" dirty="0"/>
          </a:p>
          <a:p>
            <a:pPr marL="0" indent="0">
              <a:buNone/>
            </a:pPr>
            <a:endParaRPr lang="en-US" sz="2400" dirty="0"/>
          </a:p>
          <a:p>
            <a:pPr marL="0" indent="0">
              <a:buNone/>
            </a:pPr>
            <a:r>
              <a:rPr lang="en-US" sz="2400" dirty="0"/>
              <a:t>Google:</a:t>
            </a:r>
          </a:p>
          <a:p>
            <a:pPr marL="0" indent="0">
              <a:buNone/>
            </a:pPr>
            <a:r>
              <a:rPr lang="en-US" sz="2400" dirty="0">
                <a:hlinkClick r:id="rId7"/>
              </a:rPr>
              <a:t>https://</a:t>
            </a:r>
            <a:r>
              <a:rPr lang="en-US" sz="2400" dirty="0" err="1">
                <a:hlinkClick r:id="rId7"/>
              </a:rPr>
              <a:t>web.dev</a:t>
            </a:r>
            <a:r>
              <a:rPr lang="en-US" sz="2400" dirty="0">
                <a:hlinkClick r:id="rId7"/>
              </a:rPr>
              <a:t>/learn/</a:t>
            </a:r>
            <a:r>
              <a:rPr lang="en-US" sz="2400" dirty="0" err="1">
                <a:hlinkClick r:id="rId7"/>
              </a:rPr>
              <a:t>pwa</a:t>
            </a:r>
            <a:r>
              <a:rPr lang="en-US" sz="2400" dirty="0">
                <a:hlinkClick r:id="rId7"/>
              </a:rPr>
              <a:t>/</a:t>
            </a:r>
            <a:endParaRPr lang="en-US" sz="2400" dirty="0"/>
          </a:p>
        </p:txBody>
      </p:sp>
    </p:spTree>
    <p:extLst>
      <p:ext uri="{BB962C8B-B14F-4D97-AF65-F5344CB8AC3E}">
        <p14:creationId xmlns:p14="http://schemas.microsoft.com/office/powerpoint/2010/main" val="538039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D1F"/>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50E6FF"/>
                </a:solidFill>
              </a:rPr>
              <a:t>¡Gracias!
</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95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1612044" y="2371367"/>
            <a:ext cx="1976976" cy="553998"/>
          </a:xfrm>
        </p:spPr>
        <p:txBody>
          <a:bodyPr>
            <a:normAutofit fontScale="90000"/>
          </a:bodyPr>
          <a:lstStyle/>
          <a:p>
            <a:r>
              <a:rPr lang="en-US" dirty="0" err="1"/>
              <a:t>Temario</a:t>
            </a:r>
            <a:endParaRPr lang="en-US" dirty="0"/>
          </a:p>
        </p:txBody>
      </p:sp>
      <p:sp>
        <p:nvSpPr>
          <p:cNvPr id="8" name="TextBox 7">
            <a:extLst>
              <a:ext uri="{FF2B5EF4-FFF2-40B4-BE49-F238E27FC236}">
                <a16:creationId xmlns:a16="http://schemas.microsoft.com/office/drawing/2014/main" id="{DADEEE72-CB81-7F4A-937E-EC5B9318751D}"/>
              </a:ext>
            </a:extLst>
          </p:cNvPr>
          <p:cNvSpPr txBox="1"/>
          <p:nvPr/>
        </p:nvSpPr>
        <p:spPr>
          <a:xfrm>
            <a:off x="4388158" y="2432923"/>
            <a:ext cx="5362814" cy="430887"/>
          </a:xfrm>
          <a:prstGeom prst="rect">
            <a:avLst/>
          </a:prstGeom>
          <a:noFill/>
        </p:spPr>
        <p:txBody>
          <a:bodyPr wrap="square" lIns="0" tIns="0" rIns="0" bIns="0" rtlCol="0" anchor="t">
            <a:spAutoFit/>
          </a:bodyPr>
          <a:lstStyle/>
          <a:p>
            <a:pPr algn="l"/>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 </a:t>
            </a:r>
            <a:r>
              <a:rPr lang="en-US" sz="2800" spc="-50" dirty="0" err="1">
                <a:ln w="3175">
                  <a:noFill/>
                </a:ln>
                <a:solidFill>
                  <a:schemeClr val="tx1">
                    <a:lumMod val="85000"/>
                    <a:lumOff val="15000"/>
                  </a:schemeClr>
                </a:solidFill>
                <a:latin typeface="+mj-lt"/>
                <a:cs typeface="Segoe UI"/>
              </a:rPr>
              <a:t>Introducción</a:t>
            </a:r>
            <a:r>
              <a:rPr lang="en-US" sz="2800" spc="-50" dirty="0">
                <a:ln w="3175">
                  <a:noFill/>
                </a:ln>
                <a:solidFill>
                  <a:schemeClr val="tx1">
                    <a:lumMod val="85000"/>
                    <a:lumOff val="15000"/>
                  </a:schemeClr>
                </a:solidFill>
                <a:latin typeface="+mj-lt"/>
                <a:cs typeface="Segoe UI"/>
              </a:rPr>
              <a:t> a las PWAs</a:t>
            </a:r>
            <a:endParaRPr lang="en-US" sz="2800" spc="-50" dirty="0">
              <a:ln w="3175">
                <a:noFill/>
              </a:ln>
              <a:solidFill>
                <a:schemeClr val="tx1">
                  <a:lumMod val="85000"/>
                  <a:lumOff val="15000"/>
                </a:schemeClr>
              </a:solidFill>
              <a:latin typeface="+mj-lt"/>
              <a:cs typeface="Segoe UI" pitchFamily="34" charset="0"/>
            </a:endParaRPr>
          </a:p>
        </p:txBody>
      </p:sp>
      <p:sp>
        <p:nvSpPr>
          <p:cNvPr id="9" name="TextBox 8">
            <a:extLst>
              <a:ext uri="{FF2B5EF4-FFF2-40B4-BE49-F238E27FC236}">
                <a16:creationId xmlns:a16="http://schemas.microsoft.com/office/drawing/2014/main" id="{2B82D766-B9DC-D644-9B2E-BABC5E487954}"/>
              </a:ext>
            </a:extLst>
          </p:cNvPr>
          <p:cNvSpPr txBox="1"/>
          <p:nvPr/>
        </p:nvSpPr>
        <p:spPr>
          <a:xfrm>
            <a:off x="4388158" y="4525804"/>
            <a:ext cx="5269275" cy="775597"/>
          </a:xfrm>
          <a:prstGeom prst="rect">
            <a:avLst/>
          </a:prstGeom>
          <a:noFill/>
        </p:spPr>
        <p:txBody>
          <a:bodyPr vert="horz" wrap="square" lIns="0" tIns="0" rIns="0" bIns="0" rtlCol="0" anchor="b" anchorCtr="0">
            <a:spAutoFit/>
          </a:bodyPr>
          <a:lstStyle>
            <a:lvl1pPr defTabSz="932742">
              <a:lnSpc>
                <a:spcPct val="90000"/>
              </a:lnSpc>
              <a:spcBef>
                <a:spcPct val="0"/>
              </a:spcBef>
              <a:buNone/>
              <a:defRPr lang="en-US" sz="3600" b="0" cap="none" spc="-50" baseline="0" dirty="0">
                <a:ln w="3175">
                  <a:noFill/>
                </a:ln>
                <a:solidFill>
                  <a:srgbClr val="50E6FF"/>
                </a:solidFill>
                <a:effectLst/>
                <a:latin typeface="+mj-lt"/>
                <a:cs typeface="Segoe UI" pitchFamily="34" charset="0"/>
              </a:defRPr>
            </a:lvl1pPr>
          </a:lstStyle>
          <a:p>
            <a:r>
              <a:rPr lang="en-US" sz="2800" dirty="0" err="1">
                <a:solidFill>
                  <a:schemeClr val="tx1">
                    <a:lumMod val="85000"/>
                    <a:lumOff val="15000"/>
                  </a:schemeClr>
                </a:solidFill>
                <a:cs typeface="Segoe UI"/>
              </a:rPr>
              <a:t>Parte</a:t>
            </a:r>
            <a:r>
              <a:rPr lang="en-US" sz="2800" dirty="0">
                <a:solidFill>
                  <a:schemeClr val="tx1">
                    <a:lumMod val="85000"/>
                    <a:lumOff val="15000"/>
                  </a:schemeClr>
                </a:solidFill>
                <a:cs typeface="Segoe UI"/>
              </a:rPr>
              <a:t> III: </a:t>
            </a:r>
            <a:r>
              <a:rPr lang="en-US" sz="2800" dirty="0" err="1">
                <a:solidFill>
                  <a:schemeClr val="tx1">
                    <a:lumMod val="85000"/>
                    <a:lumOff val="15000"/>
                  </a:schemeClr>
                </a:solidFill>
                <a:ea typeface="+mj-lt"/>
                <a:cs typeface="+mj-lt"/>
              </a:rPr>
              <a:t>Construir</a:t>
            </a:r>
            <a:r>
              <a:rPr lang="en-US" sz="2800" dirty="0">
                <a:solidFill>
                  <a:schemeClr val="tx1">
                    <a:lumMod val="85000"/>
                    <a:lumOff val="15000"/>
                  </a:schemeClr>
                </a:solidFill>
                <a:ea typeface="+mj-lt"/>
                <a:cs typeface="+mj-lt"/>
              </a:rPr>
              <a:t> un </a:t>
            </a:r>
            <a:r>
              <a:rPr lang="en-US" sz="2800" dirty="0" err="1">
                <a:solidFill>
                  <a:schemeClr val="tx1">
                    <a:lumMod val="85000"/>
                    <a:lumOff val="15000"/>
                  </a:schemeClr>
                </a:solidFill>
                <a:ea typeface="+mj-lt"/>
                <a:cs typeface="+mj-lt"/>
              </a:rPr>
              <a:t>diario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estado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ánimo</a:t>
            </a:r>
            <a:r>
              <a:rPr lang="en-US" sz="2800" dirty="0">
                <a:solidFill>
                  <a:schemeClr val="tx1">
                    <a:lumMod val="85000"/>
                    <a:lumOff val="15000"/>
                  </a:schemeClr>
                </a:solidFill>
                <a:ea typeface="+mj-lt"/>
                <a:cs typeface="+mj-lt"/>
              </a:rPr>
              <a:t> </a:t>
            </a:r>
            <a:r>
              <a:rPr lang="en-US" sz="2800" dirty="0" err="1">
                <a:solidFill>
                  <a:schemeClr val="tx1">
                    <a:lumMod val="85000"/>
                    <a:lumOff val="15000"/>
                  </a:schemeClr>
                </a:solidFill>
                <a:ea typeface="+mj-lt"/>
                <a:cs typeface="+mj-lt"/>
              </a:rPr>
              <a:t>como</a:t>
            </a:r>
            <a:r>
              <a:rPr lang="en-US" sz="2800" dirty="0">
                <a:solidFill>
                  <a:schemeClr val="tx1">
                    <a:lumMod val="85000"/>
                    <a:lumOff val="15000"/>
                  </a:schemeClr>
                </a:solidFill>
                <a:ea typeface="+mj-lt"/>
                <a:cs typeface="+mj-lt"/>
              </a:rPr>
              <a:t> PWA</a:t>
            </a:r>
          </a:p>
        </p:txBody>
      </p:sp>
      <p:sp>
        <p:nvSpPr>
          <p:cNvPr id="10" name="TextBox 9">
            <a:extLst>
              <a:ext uri="{FF2B5EF4-FFF2-40B4-BE49-F238E27FC236}">
                <a16:creationId xmlns:a16="http://schemas.microsoft.com/office/drawing/2014/main" id="{10A19021-A05D-F143-B7EF-C1F61BEB490C}"/>
              </a:ext>
            </a:extLst>
          </p:cNvPr>
          <p:cNvSpPr txBox="1"/>
          <p:nvPr/>
        </p:nvSpPr>
        <p:spPr>
          <a:xfrm>
            <a:off x="4388158" y="3263920"/>
            <a:ext cx="6742300" cy="861774"/>
          </a:xfrm>
          <a:prstGeom prst="rect">
            <a:avLst/>
          </a:prstGeom>
          <a:noFill/>
        </p:spPr>
        <p:txBody>
          <a:bodyPr wrap="square" lIns="0" tIns="0" rIns="0" bIns="0" rtlCol="0" anchor="t">
            <a:spAutoFit/>
          </a:bodyPr>
          <a:lstStyle/>
          <a:p>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II: PWAs </a:t>
            </a:r>
            <a:r>
              <a:rPr lang="en-US" sz="2800" spc="-50" dirty="0" err="1">
                <a:ln w="3175">
                  <a:noFill/>
                </a:ln>
                <a:solidFill>
                  <a:schemeClr val="tx1">
                    <a:lumMod val="85000"/>
                    <a:lumOff val="15000"/>
                  </a:schemeClr>
                </a:solidFill>
                <a:latin typeface="+mj-lt"/>
                <a:cs typeface="Segoe UI"/>
              </a:rPr>
              <a:t>en</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plataformas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nativas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como</a:t>
            </a:r>
            <a:r>
              <a:rPr lang="en-US" sz="2800" spc="-50" dirty="0">
                <a:ln w="3175">
                  <a:noFill/>
                </a:ln>
                <a:solidFill>
                  <a:schemeClr val="tx1">
                    <a:lumMod val="85000"/>
                    <a:lumOff val="15000"/>
                  </a:schemeClr>
                </a:solidFill>
                <a:latin typeface="+mj-lt"/>
                <a:cs typeface="Segoe UI"/>
              </a:rPr>
              <a:t> Windows</a:t>
            </a:r>
          </a:p>
        </p:txBody>
      </p:sp>
      <p:sp>
        <p:nvSpPr>
          <p:cNvPr id="2" name="TextBox 1">
            <a:extLst>
              <a:ext uri="{FF2B5EF4-FFF2-40B4-BE49-F238E27FC236}">
                <a16:creationId xmlns:a16="http://schemas.microsoft.com/office/drawing/2014/main" id="{DC5C1854-E527-DE42-B3DE-78127EAD4446}"/>
              </a:ext>
            </a:extLst>
          </p:cNvPr>
          <p:cNvSpPr txBox="1"/>
          <p:nvPr/>
        </p:nvSpPr>
        <p:spPr>
          <a:xfrm>
            <a:off x="3004457" y="2042556"/>
            <a:ext cx="184731" cy="369332"/>
          </a:xfrm>
          <a:prstGeom prst="rect">
            <a:avLst/>
          </a:prstGeom>
          <a:noFill/>
        </p:spPr>
        <p:txBody>
          <a:bodyPr wrap="none" rtlCol="0">
            <a:spAutoFit/>
          </a:bodyPr>
          <a:lstStyle/>
          <a:p>
            <a:endParaRPr lang="en-US"/>
          </a:p>
        </p:txBody>
      </p:sp>
      <p:pic>
        <p:nvPicPr>
          <p:cNvPr id="4" name="Picture 3" descr="Icon&#10;&#10;Description automatically generated">
            <a:extLst>
              <a:ext uri="{FF2B5EF4-FFF2-40B4-BE49-F238E27FC236}">
                <a16:creationId xmlns:a16="http://schemas.microsoft.com/office/drawing/2014/main" id="{38703BF2-FD9A-711D-E2EB-30254FA6DA31}"/>
              </a:ext>
            </a:extLst>
          </p:cNvPr>
          <p:cNvPicPr>
            <a:picLocks noChangeAspect="1"/>
          </p:cNvPicPr>
          <p:nvPr/>
        </p:nvPicPr>
        <p:blipFill>
          <a:blip r:embed="rId3"/>
          <a:stretch>
            <a:fillRect/>
          </a:stretch>
        </p:blipFill>
        <p:spPr>
          <a:xfrm>
            <a:off x="665897" y="2203554"/>
            <a:ext cx="865284" cy="963938"/>
          </a:xfrm>
          <a:prstGeom prst="rect">
            <a:avLst/>
          </a:prstGeom>
        </p:spPr>
      </p:pic>
    </p:spTree>
    <p:extLst>
      <p:ext uri="{BB962C8B-B14F-4D97-AF65-F5344CB8AC3E}">
        <p14:creationId xmlns:p14="http://schemas.microsoft.com/office/powerpoint/2010/main" val="367177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3600" spc="-50" dirty="0" err="1">
                <a:ln w="3175">
                  <a:noFill/>
                </a:ln>
                <a:solidFill>
                  <a:schemeClr val="tx1">
                    <a:lumMod val="85000"/>
                    <a:lumOff val="15000"/>
                  </a:schemeClr>
                </a:solidFill>
                <a:latin typeface="+mj-lt"/>
                <a:cs typeface="Segoe UI"/>
              </a:rPr>
              <a:t>Parte</a:t>
            </a:r>
            <a:r>
              <a:rPr lang="en-US" sz="3600" spc="-50" dirty="0">
                <a:ln w="3175">
                  <a:noFill/>
                </a:ln>
                <a:solidFill>
                  <a:schemeClr val="tx1">
                    <a:lumMod val="85000"/>
                    <a:lumOff val="15000"/>
                  </a:schemeClr>
                </a:solidFill>
                <a:latin typeface="+mj-lt"/>
                <a:cs typeface="Segoe UI"/>
              </a:rPr>
              <a:t> I: </a:t>
            </a:r>
            <a:r>
              <a:rPr lang="en-US" sz="3600" spc="-50" dirty="0" err="1">
                <a:ln w="3175">
                  <a:noFill/>
                </a:ln>
                <a:solidFill>
                  <a:schemeClr val="tx1">
                    <a:lumMod val="85000"/>
                    <a:lumOff val="15000"/>
                  </a:schemeClr>
                </a:solidFill>
                <a:latin typeface="+mj-lt"/>
                <a:cs typeface="Segoe UI"/>
              </a:rPr>
              <a:t>Introducción</a:t>
            </a:r>
            <a:r>
              <a:rPr lang="en-US" sz="3600" spc="-50" dirty="0">
                <a:ln w="3175">
                  <a:noFill/>
                </a:ln>
                <a:solidFill>
                  <a:schemeClr val="tx1">
                    <a:lumMod val="85000"/>
                    <a:lumOff val="15000"/>
                  </a:schemeClr>
                </a:solidFill>
                <a:latin typeface="+mj-lt"/>
                <a:cs typeface="Segoe UI"/>
              </a:rPr>
              <a:t> a las PWAs</a:t>
            </a:r>
            <a:endParaRPr lang="en-US" sz="3600" spc="-50" dirty="0">
              <a:ln w="3175">
                <a:noFill/>
              </a:ln>
              <a:solidFill>
                <a:schemeClr val="tx1">
                  <a:lumMod val="85000"/>
                  <a:lumOff val="15000"/>
                </a:schemeClr>
              </a:solidFill>
              <a:latin typeface="+mj-lt"/>
              <a:cs typeface="Segoe UI" pitchFamily="34" charset="0"/>
            </a:endParaRPr>
          </a:p>
        </p:txBody>
      </p:sp>
      <p:pic>
        <p:nvPicPr>
          <p:cNvPr id="4" name="Picture 3" descr="A picture containing text, vector graphics&#10;&#10;Description automatically generated">
            <a:extLst>
              <a:ext uri="{FF2B5EF4-FFF2-40B4-BE49-F238E27FC236}">
                <a16:creationId xmlns:a16="http://schemas.microsoft.com/office/drawing/2014/main" id="{A80107EC-5E2F-C9D1-DA71-3AB6B017675E}"/>
              </a:ext>
            </a:extLst>
          </p:cNvPr>
          <p:cNvPicPr>
            <a:picLocks noChangeAspect="1"/>
          </p:cNvPicPr>
          <p:nvPr/>
        </p:nvPicPr>
        <p:blipFill>
          <a:blip r:embed="rId3"/>
          <a:stretch>
            <a:fillRect/>
          </a:stretch>
        </p:blipFill>
        <p:spPr>
          <a:xfrm>
            <a:off x="9698219" y="3680086"/>
            <a:ext cx="2250631" cy="257435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FE0733-71FF-7881-6143-7BD0D4EF5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138" y="41936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CDF4AD5D-6246-996B-FBED-2C95C889D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84"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Identity Assets">
            <a:extLst>
              <a:ext uri="{FF2B5EF4-FFF2-40B4-BE49-F238E27FC236}">
                <a16:creationId xmlns:a16="http://schemas.microsoft.com/office/drawing/2014/main" id="{C3326FCF-9BF6-892B-9AE9-188D1E518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70" y="4193627"/>
            <a:ext cx="44280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 logo, icon | Opera browser, Browser icon, Opera">
            <a:extLst>
              <a:ext uri="{FF2B5EF4-FFF2-40B4-BE49-F238E27FC236}">
                <a16:creationId xmlns:a16="http://schemas.microsoft.com/office/drawing/2014/main" id="{9AE22968-8C32-F0D7-406E-A88002500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123"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fari Icon | OS X Yosemite Preview Iconset | johanchalibert">
            <a:extLst>
              <a:ext uri="{FF2B5EF4-FFF2-40B4-BE49-F238E27FC236}">
                <a16:creationId xmlns:a16="http://schemas.microsoft.com/office/drawing/2014/main" id="{892EE68C-63D0-0A5A-C826-B0093EF68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211" y="4143695"/>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532B30AA-B5F3-BC97-CB6B-3A0E389B2913}"/>
              </a:ext>
            </a:extLst>
          </p:cNvPr>
          <p:cNvSpPr txBox="1"/>
          <p:nvPr/>
        </p:nvSpPr>
        <p:spPr>
          <a:xfrm>
            <a:off x="981732" y="1639082"/>
            <a:ext cx="10634781" cy="2554545"/>
          </a:xfrm>
          <a:prstGeom prst="rect">
            <a:avLst/>
          </a:prstGeom>
          <a:noFill/>
        </p:spPr>
        <p:txBody>
          <a:bodyPr wrap="square">
            <a:spAutoFit/>
          </a:bodyPr>
          <a:lstStyle/>
          <a:p>
            <a:pPr algn="ctr"/>
            <a:r>
              <a:rPr lang="es-MX" sz="3200" spc="-50" dirty="0">
                <a:ln w="3175">
                  <a:noFill/>
                </a:ln>
                <a:solidFill>
                  <a:srgbClr val="020D1F"/>
                </a:solidFill>
                <a:latin typeface="+mj-lt"/>
                <a:cs typeface="Segoe UI" pitchFamily="34" charset="0"/>
              </a:rPr>
              <a:t>Las PWA son </a:t>
            </a:r>
            <a:r>
              <a:rPr lang="es-MX" sz="3200" spc="-50" dirty="0">
                <a:ln w="3175">
                  <a:noFill/>
                </a:ln>
                <a:solidFill>
                  <a:srgbClr val="7964CC"/>
                </a:solidFill>
                <a:latin typeface="+mj-lt"/>
                <a:cs typeface="Segoe UI" pitchFamily="34" charset="0"/>
              </a:rPr>
              <a:t>sitios web </a:t>
            </a:r>
            <a:r>
              <a:rPr lang="es-MX" sz="3200" spc="-50" dirty="0">
                <a:ln w="3175">
                  <a:noFill/>
                </a:ln>
                <a:solidFill>
                  <a:srgbClr val="020D1F"/>
                </a:solidFill>
                <a:latin typeface="+mj-lt"/>
                <a:cs typeface="Segoe UI" pitchFamily="34" charset="0"/>
              </a:rPr>
              <a:t>que se </a:t>
            </a:r>
            <a:r>
              <a:rPr lang="es-MX" sz="3200" spc="-50" dirty="0">
                <a:ln w="3175">
                  <a:noFill/>
                </a:ln>
                <a:solidFill>
                  <a:srgbClr val="7964CC"/>
                </a:solidFill>
                <a:latin typeface="+mj-lt"/>
                <a:cs typeface="Segoe UI" pitchFamily="34" charset="0"/>
              </a:rPr>
              <a:t>mejoran progresivamente </a:t>
            </a:r>
            <a:r>
              <a:rPr lang="es-MX" sz="3200" spc="-50" dirty="0">
                <a:ln w="3175">
                  <a:noFill/>
                </a:ln>
                <a:solidFill>
                  <a:srgbClr val="020D1F"/>
                </a:solidFill>
                <a:latin typeface="+mj-lt"/>
                <a:cs typeface="Segoe UI" pitchFamily="34" charset="0"/>
              </a:rPr>
              <a:t>para funcionar como </a:t>
            </a:r>
            <a:r>
              <a:rPr lang="es-MX" sz="3200" spc="-50" dirty="0">
                <a:ln w="3175">
                  <a:noFill/>
                </a:ln>
                <a:solidFill>
                  <a:srgbClr val="7964CC"/>
                </a:solidFill>
                <a:latin typeface="+mj-lt"/>
                <a:cs typeface="Segoe UI" pitchFamily="34" charset="0"/>
              </a:rPr>
              <a:t>aplicaciones nativas instaladas </a:t>
            </a:r>
            <a:r>
              <a:rPr lang="es-MX" sz="3200" spc="-50" dirty="0">
                <a:ln w="3175">
                  <a:noFill/>
                </a:ln>
                <a:solidFill>
                  <a:srgbClr val="020D1F"/>
                </a:solidFill>
                <a:latin typeface="+mj-lt"/>
                <a:cs typeface="Segoe UI" pitchFamily="34" charset="0"/>
              </a:rPr>
              <a:t>en plataformas compatibles, mientras funcionan como sitios web normales en otros navegadores.
</a:t>
            </a:r>
            <a:endParaRPr lang="en-US" sz="3200" spc="-50" dirty="0">
              <a:ln w="3175">
                <a:noFill/>
              </a:ln>
              <a:solidFill>
                <a:srgbClr val="020D1F"/>
              </a:solidFill>
              <a:latin typeface="+mj-lt"/>
              <a:cs typeface="Segoe UI" pitchFamily="34" charset="0"/>
            </a:endParaRPr>
          </a:p>
        </p:txBody>
      </p:sp>
    </p:spTree>
    <p:extLst>
      <p:ext uri="{BB962C8B-B14F-4D97-AF65-F5344CB8AC3E}">
        <p14:creationId xmlns:p14="http://schemas.microsoft.com/office/powerpoint/2010/main" val="3881494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A60FBDA2-9A73-2DF3-F36F-491CC620C7D9}"/>
              </a:ext>
            </a:extLst>
          </p:cNvPr>
          <p:cNvPicPr>
            <a:picLocks noChangeAspect="1"/>
          </p:cNvPicPr>
          <p:nvPr/>
        </p:nvPicPr>
        <p:blipFill>
          <a:blip r:embed="rId3"/>
          <a:stretch>
            <a:fillRect/>
          </a:stretch>
        </p:blipFill>
        <p:spPr>
          <a:xfrm>
            <a:off x="1143943" y="643467"/>
            <a:ext cx="9904113" cy="5571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004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r>
              <a:rPr lang="en-US" sz="3200" spc="-50" dirty="0">
                <a:ln w="3175">
                  <a:noFill/>
                </a:ln>
                <a:solidFill>
                  <a:schemeClr val="tx1">
                    <a:lumMod val="85000"/>
                    <a:lumOff val="15000"/>
                  </a:schemeClr>
                </a:solidFill>
                <a:latin typeface="+mj-lt"/>
                <a:cs typeface="Segoe UI" pitchFamily="34" charset="0"/>
              </a:rPr>
              <a:t> 🔎 Detectable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Instalable</a:t>
            </a:r>
            <a:endParaRPr lang="en-US" sz="3200" spc="-50" dirty="0">
              <a:ln w="3175">
                <a:noFill/>
              </a:ln>
              <a:solidFill>
                <a:schemeClr val="bg1">
                  <a:lumMod val="85000"/>
                </a:schemeClr>
              </a:solidFill>
              <a:latin typeface="+mj-lt"/>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412009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Reconectable</a:t>
            </a:r>
            <a:endParaRPr lang="en-US" sz="3200" spc="-50" dirty="0">
              <a:ln w="3175">
                <a:noFill/>
              </a:ln>
              <a:solidFill>
                <a:schemeClr val="bg1">
                  <a:lumMod val="85000"/>
                </a:schemeClr>
              </a:solidFill>
              <a:latin typeface="+mj-lt"/>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3454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Independiente de la red</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334602"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Progresivo</a:t>
            </a:r>
            <a:endParaRPr lang="en-US" sz="3200" spc="-50" dirty="0">
              <a:ln w="3175">
                <a:noFill/>
              </a:ln>
              <a:solidFill>
                <a:schemeClr val="bg1">
                  <a:lumMod val="85000"/>
                </a:schemeClr>
              </a:solidFill>
              <a:latin typeface="+mj-lt"/>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Seguro</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lang="en-US" sz="3200" spc="-50" dirty="0">
              <a:ln w="3175">
                <a:noFill/>
              </a:ln>
              <a:solidFill>
                <a:schemeClr val="bg1">
                  <a:lumMod val="85000"/>
                </a:schemeClr>
              </a:solidFill>
              <a:latin typeface="+mj-lt"/>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Enlazable</a:t>
            </a:r>
            <a:endParaRPr lang="en-US" sz="3200" spc="-50" dirty="0">
              <a:ln w="3175">
                <a:noFill/>
              </a:ln>
              <a:solidFill>
                <a:schemeClr val="bg1">
                  <a:lumMod val="85000"/>
                </a:schemeClr>
              </a:solidFill>
              <a:latin typeface="+mj-lt"/>
              <a:cs typeface="Segoe UI" pitchFamily="34" charset="0"/>
            </a:endParaRPr>
          </a:p>
        </p:txBody>
      </p:sp>
    </p:spTree>
    <p:extLst>
      <p:ext uri="{BB962C8B-B14F-4D97-AF65-F5344CB8AC3E}">
        <p14:creationId xmlns:p14="http://schemas.microsoft.com/office/powerpoint/2010/main" val="18537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20594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73052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7" name="Rectangle 2">
            <a:extLst>
              <a:ext uri="{FF2B5EF4-FFF2-40B4-BE49-F238E27FC236}">
                <a16:creationId xmlns:a16="http://schemas.microsoft.com/office/drawing/2014/main" id="{2E2FDEB5-B215-2C19-8049-8ACDF97D00BD}"/>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2844547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579</TotalTime>
  <Words>2882</Words>
  <Application>Microsoft Office PowerPoint</Application>
  <PresentationFormat>Panorámica</PresentationFormat>
  <Paragraphs>281</Paragraphs>
  <Slides>35</Slides>
  <Notes>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-apple-system</vt:lpstr>
      <vt:lpstr>Arial</vt:lpstr>
      <vt:lpstr>Calibri</vt:lpstr>
      <vt:lpstr>Calibri Light</vt:lpstr>
      <vt:lpstr>Consolas</vt:lpstr>
      <vt:lpstr>Microsoft SegoeUI</vt:lpstr>
      <vt:lpstr>Segoe UI</vt:lpstr>
      <vt:lpstr>Segoe UI Semibold</vt:lpstr>
      <vt:lpstr>Wingdings</vt:lpstr>
      <vt:lpstr>Office Theme</vt:lpstr>
      <vt:lpstr>Taller: Construyendo un diario de estado de ánimo como una PWA</vt:lpstr>
      <vt:lpstr>Presentación de PowerPoint</vt:lpstr>
      <vt:lpstr>Presentación de PowerPoint</vt:lpstr>
      <vt:lpstr>Temario</vt:lpstr>
      <vt:lpstr>Parte I: Introducción a las PWAs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Parte II: PWA + Plataformas nativas (Windows)
</vt:lpstr>
      <vt:lpstr>Presentación de PowerPoint</vt:lpstr>
      <vt:lpstr>Presentación de PowerPoint</vt:lpstr>
      <vt:lpstr>Presentación de PowerPoint</vt:lpstr>
      <vt:lpstr>Parte III: Construir un diario de estado de ánimo  como PWA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 Tools</dc:title>
  <dc:creator>Beth Pan</dc:creator>
  <cp:lastModifiedBy>Diego Alejandro Gentner Polanco</cp:lastModifiedBy>
  <cp:revision>260</cp:revision>
  <dcterms:created xsi:type="dcterms:W3CDTF">2020-10-18T16:57:47Z</dcterms:created>
  <dcterms:modified xsi:type="dcterms:W3CDTF">2022-12-13T21:10:21Z</dcterms:modified>
</cp:coreProperties>
</file>